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</p:sldMasterIdLst>
  <p:notesMasterIdLst>
    <p:notesMasterId r:id="rId36"/>
  </p:notesMasterIdLst>
  <p:sldIdLst>
    <p:sldId id="298" r:id="rId2"/>
    <p:sldId id="260" r:id="rId3"/>
    <p:sldId id="261" r:id="rId4"/>
    <p:sldId id="262" r:id="rId5"/>
    <p:sldId id="306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6" r:id="rId15"/>
    <p:sldId id="287" r:id="rId16"/>
    <p:sldId id="273" r:id="rId17"/>
    <p:sldId id="299" r:id="rId18"/>
    <p:sldId id="291" r:id="rId19"/>
    <p:sldId id="274" r:id="rId20"/>
    <p:sldId id="300" r:id="rId21"/>
    <p:sldId id="275" r:id="rId22"/>
    <p:sldId id="301" r:id="rId23"/>
    <p:sldId id="282" r:id="rId24"/>
    <p:sldId id="278" r:id="rId25"/>
    <p:sldId id="279" r:id="rId26"/>
    <p:sldId id="280" r:id="rId27"/>
    <p:sldId id="305" r:id="rId28"/>
    <p:sldId id="281" r:id="rId29"/>
    <p:sldId id="283" r:id="rId30"/>
    <p:sldId id="284" r:id="rId31"/>
    <p:sldId id="302" r:id="rId32"/>
    <p:sldId id="303" r:id="rId33"/>
    <p:sldId id="304" r:id="rId34"/>
    <p:sldId id="258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FAITH" initials="" lastIdx="2" clrIdx="0"/>
  <p:cmAuthor id="2" name="tjboyd@nsu.edu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3F6"/>
    <a:srgbClr val="B8E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26" autoAdjust="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FBAD0-073C-430C-9992-695B8113D832}" type="doc">
      <dgm:prSet loTypeId="urn:microsoft.com/office/officeart/2005/8/layout/vList5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7BC21BA-3A25-4078-A8DA-41C77590685A}">
      <dgm:prSet/>
      <dgm:spPr/>
      <dgm:t>
        <a:bodyPr/>
        <a:lstStyle/>
        <a:p>
          <a:r>
            <a:rPr lang="en-US"/>
            <a:t>Dr. Devon Graves</a:t>
          </a:r>
        </a:p>
      </dgm:t>
    </dgm:pt>
    <dgm:pt modelId="{CC9D206C-5FF9-4B52-A344-CE890871D3EB}" type="parTrans" cxnId="{A3B515DE-28BF-417A-9F47-9DE818F5A2EC}">
      <dgm:prSet/>
      <dgm:spPr/>
      <dgm:t>
        <a:bodyPr/>
        <a:lstStyle/>
        <a:p>
          <a:endParaRPr lang="en-US"/>
        </a:p>
      </dgm:t>
    </dgm:pt>
    <dgm:pt modelId="{5D846A89-EAA6-4FF4-A5A8-76CEEDA69A84}" type="sibTrans" cxnId="{A3B515DE-28BF-417A-9F47-9DE818F5A2EC}">
      <dgm:prSet/>
      <dgm:spPr/>
      <dgm:t>
        <a:bodyPr/>
        <a:lstStyle/>
        <a:p>
          <a:endParaRPr lang="en-US"/>
        </a:p>
      </dgm:t>
    </dgm:pt>
    <dgm:pt modelId="{D6873636-C5DB-43ED-AB97-AFBC353476AC}">
      <dgm:prSet/>
      <dgm:spPr/>
      <dgm:t>
        <a:bodyPr/>
        <a:lstStyle/>
        <a:p>
          <a:r>
            <a:rPr lang="en-US"/>
            <a:t>dgraves1@csustan.edu</a:t>
          </a:r>
        </a:p>
      </dgm:t>
    </dgm:pt>
    <dgm:pt modelId="{52124152-70FD-41F0-9ECD-ED6DCD5742DA}" type="parTrans" cxnId="{982C5951-DF67-4E3B-9660-F5147EEF1550}">
      <dgm:prSet/>
      <dgm:spPr/>
      <dgm:t>
        <a:bodyPr/>
        <a:lstStyle/>
        <a:p>
          <a:endParaRPr lang="en-US"/>
        </a:p>
      </dgm:t>
    </dgm:pt>
    <dgm:pt modelId="{51451ACC-7B37-4447-BEB8-5E8C949CCE12}" type="sibTrans" cxnId="{982C5951-DF67-4E3B-9660-F5147EEF1550}">
      <dgm:prSet/>
      <dgm:spPr/>
      <dgm:t>
        <a:bodyPr/>
        <a:lstStyle/>
        <a:p>
          <a:endParaRPr lang="en-US"/>
        </a:p>
      </dgm:t>
    </dgm:pt>
    <dgm:pt modelId="{627EE6FC-9CA1-42AE-92DB-86DF135A8E0F}">
      <dgm:prSet/>
      <dgm:spPr/>
      <dgm:t>
        <a:bodyPr/>
        <a:lstStyle/>
        <a:p>
          <a:r>
            <a:rPr lang="en-US"/>
            <a:t>Marvin Smith</a:t>
          </a:r>
        </a:p>
      </dgm:t>
    </dgm:pt>
    <dgm:pt modelId="{72F8F3F0-EC56-4EA4-980A-82A0C55AB8D6}" type="parTrans" cxnId="{1835013B-D820-40F5-91A8-031C3915385C}">
      <dgm:prSet/>
      <dgm:spPr/>
      <dgm:t>
        <a:bodyPr/>
        <a:lstStyle/>
        <a:p>
          <a:endParaRPr lang="en-US"/>
        </a:p>
      </dgm:t>
    </dgm:pt>
    <dgm:pt modelId="{5718A75C-E3ED-4523-A7D5-25EDF0D31599}" type="sibTrans" cxnId="{1835013B-D820-40F5-91A8-031C3915385C}">
      <dgm:prSet/>
      <dgm:spPr/>
      <dgm:t>
        <a:bodyPr/>
        <a:lstStyle/>
        <a:p>
          <a:endParaRPr lang="en-US"/>
        </a:p>
      </dgm:t>
    </dgm:pt>
    <dgm:pt modelId="{0813CA6E-BF28-4F61-9BEB-F2F91F6D62BB}">
      <dgm:prSet/>
      <dgm:spPr/>
      <dgm:t>
        <a:bodyPr/>
        <a:lstStyle/>
        <a:p>
          <a:r>
            <a:rPr lang="en-US"/>
            <a:t>msmith@fas.ucla.edu</a:t>
          </a:r>
        </a:p>
      </dgm:t>
    </dgm:pt>
    <dgm:pt modelId="{575DF326-D7C2-418F-947C-1809FEB4D6BC}" type="parTrans" cxnId="{76B1C35E-2431-4F07-990B-0A1950C7190D}">
      <dgm:prSet/>
      <dgm:spPr/>
      <dgm:t>
        <a:bodyPr/>
        <a:lstStyle/>
        <a:p>
          <a:endParaRPr lang="en-US"/>
        </a:p>
      </dgm:t>
    </dgm:pt>
    <dgm:pt modelId="{435284CE-51FA-42E2-9F0F-B56453D74C59}" type="sibTrans" cxnId="{76B1C35E-2431-4F07-990B-0A1950C7190D}">
      <dgm:prSet/>
      <dgm:spPr/>
      <dgm:t>
        <a:bodyPr/>
        <a:lstStyle/>
        <a:p>
          <a:endParaRPr lang="en-US"/>
        </a:p>
      </dgm:t>
    </dgm:pt>
    <dgm:pt modelId="{D9FB9485-D49B-4BF2-AAEA-1AF62D708568}">
      <dgm:prSet/>
      <dgm:spPr/>
      <dgm:t>
        <a:bodyPr/>
        <a:lstStyle/>
        <a:p>
          <a:r>
            <a:rPr lang="en-US"/>
            <a:t>Helen Faith</a:t>
          </a:r>
        </a:p>
      </dgm:t>
    </dgm:pt>
    <dgm:pt modelId="{045B4498-BCFF-4463-8441-DC527E5B22E2}" type="parTrans" cxnId="{5C42F396-016E-469C-BB5B-B94C7CFADF50}">
      <dgm:prSet/>
      <dgm:spPr/>
      <dgm:t>
        <a:bodyPr/>
        <a:lstStyle/>
        <a:p>
          <a:endParaRPr lang="en-US"/>
        </a:p>
      </dgm:t>
    </dgm:pt>
    <dgm:pt modelId="{81947003-5B4B-4EA2-9463-10AFB29D5CA9}" type="sibTrans" cxnId="{5C42F396-016E-469C-BB5B-B94C7CFADF50}">
      <dgm:prSet/>
      <dgm:spPr/>
      <dgm:t>
        <a:bodyPr/>
        <a:lstStyle/>
        <a:p>
          <a:endParaRPr lang="en-US"/>
        </a:p>
      </dgm:t>
    </dgm:pt>
    <dgm:pt modelId="{E0C7C03A-50CC-4356-989D-030A9B42BFA2}">
      <dgm:prSet/>
      <dgm:spPr/>
      <dgm:t>
        <a:bodyPr/>
        <a:lstStyle/>
        <a:p>
          <a:r>
            <a:rPr lang="en-US"/>
            <a:t>helen.faith@wisc.edu</a:t>
          </a:r>
        </a:p>
      </dgm:t>
    </dgm:pt>
    <dgm:pt modelId="{F3051352-ACCD-4C61-9B28-DED68E43C1AE}" type="parTrans" cxnId="{7F4EEED0-5522-4E25-9E1A-FEE61977902F}">
      <dgm:prSet/>
      <dgm:spPr/>
      <dgm:t>
        <a:bodyPr/>
        <a:lstStyle/>
        <a:p>
          <a:endParaRPr lang="en-US"/>
        </a:p>
      </dgm:t>
    </dgm:pt>
    <dgm:pt modelId="{A20C99B0-C198-461F-8C27-3B8FC41C720C}" type="sibTrans" cxnId="{7F4EEED0-5522-4E25-9E1A-FEE61977902F}">
      <dgm:prSet/>
      <dgm:spPr/>
      <dgm:t>
        <a:bodyPr/>
        <a:lstStyle/>
        <a:p>
          <a:endParaRPr lang="en-US"/>
        </a:p>
      </dgm:t>
    </dgm:pt>
    <dgm:pt modelId="{800C0CE4-2E09-4F21-B73D-E3E8EA38C6AE}">
      <dgm:prSet/>
      <dgm:spPr/>
      <dgm:t>
        <a:bodyPr/>
        <a:lstStyle/>
        <a:p>
          <a:r>
            <a:rPr lang="en-US" dirty="0"/>
            <a:t>Jackie Copeland</a:t>
          </a:r>
        </a:p>
      </dgm:t>
    </dgm:pt>
    <dgm:pt modelId="{7F6B963E-32C0-4D16-842F-31FE3BF23484}" type="parTrans" cxnId="{DE28B02C-6F5F-4166-B53A-0030CE4A1BE7}">
      <dgm:prSet/>
      <dgm:spPr/>
      <dgm:t>
        <a:bodyPr/>
        <a:lstStyle/>
        <a:p>
          <a:endParaRPr lang="en-US"/>
        </a:p>
      </dgm:t>
    </dgm:pt>
    <dgm:pt modelId="{E84D7B9B-7992-4DD9-9E74-5E24324C6292}" type="sibTrans" cxnId="{DE28B02C-6F5F-4166-B53A-0030CE4A1BE7}">
      <dgm:prSet/>
      <dgm:spPr/>
      <dgm:t>
        <a:bodyPr/>
        <a:lstStyle/>
        <a:p>
          <a:endParaRPr lang="en-US"/>
        </a:p>
      </dgm:t>
    </dgm:pt>
    <dgm:pt modelId="{3F31F505-44F9-48A6-80BD-A163EEE2D5BD}">
      <dgm:prSet/>
      <dgm:spPr/>
      <dgm:t>
        <a:bodyPr/>
        <a:lstStyle/>
        <a:p>
          <a:r>
            <a:rPr lang="en-US" dirty="0"/>
            <a:t>jackie_copeland@unc.edu</a:t>
          </a:r>
        </a:p>
      </dgm:t>
    </dgm:pt>
    <dgm:pt modelId="{2CFE0575-FCBE-4571-BC38-F851882CA54C}" type="parTrans" cxnId="{4F593A91-1F27-472A-AE5D-ADB6921FB0B0}">
      <dgm:prSet/>
      <dgm:spPr/>
      <dgm:t>
        <a:bodyPr/>
        <a:lstStyle/>
        <a:p>
          <a:endParaRPr lang="en-US"/>
        </a:p>
      </dgm:t>
    </dgm:pt>
    <dgm:pt modelId="{C3841B88-67B1-473D-991F-E2797BACD9E1}" type="sibTrans" cxnId="{4F593A91-1F27-472A-AE5D-ADB6921FB0B0}">
      <dgm:prSet/>
      <dgm:spPr/>
      <dgm:t>
        <a:bodyPr/>
        <a:lstStyle/>
        <a:p>
          <a:endParaRPr lang="en-US"/>
        </a:p>
      </dgm:t>
    </dgm:pt>
    <dgm:pt modelId="{02A26738-7BFA-4C15-94B4-EC932360476E}" type="pres">
      <dgm:prSet presAssocID="{3ACFBAD0-073C-430C-9992-695B8113D832}" presName="Name0" presStyleCnt="0">
        <dgm:presLayoutVars>
          <dgm:dir/>
          <dgm:animLvl val="lvl"/>
          <dgm:resizeHandles val="exact"/>
        </dgm:presLayoutVars>
      </dgm:prSet>
      <dgm:spPr/>
    </dgm:pt>
    <dgm:pt modelId="{4093544F-274E-499E-A75D-4C0EA0D59BE8}" type="pres">
      <dgm:prSet presAssocID="{77BC21BA-3A25-4078-A8DA-41C77590685A}" presName="linNode" presStyleCnt="0"/>
      <dgm:spPr/>
    </dgm:pt>
    <dgm:pt modelId="{E951F75A-E6DD-4F5F-9641-F3A8844033C5}" type="pres">
      <dgm:prSet presAssocID="{77BC21BA-3A25-4078-A8DA-41C77590685A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A60FF6D1-7AFB-4AFD-B705-0D8FCF4D8F06}" type="pres">
      <dgm:prSet presAssocID="{77BC21BA-3A25-4078-A8DA-41C77590685A}" presName="descendantText" presStyleLbl="alignAccFollowNode1" presStyleIdx="0" presStyleCnt="4">
        <dgm:presLayoutVars>
          <dgm:bulletEnabled val="1"/>
        </dgm:presLayoutVars>
      </dgm:prSet>
      <dgm:spPr/>
    </dgm:pt>
    <dgm:pt modelId="{0C527A1E-B81F-41EB-9F7C-76A48B4A6D3E}" type="pres">
      <dgm:prSet presAssocID="{5D846A89-EAA6-4FF4-A5A8-76CEEDA69A84}" presName="sp" presStyleCnt="0"/>
      <dgm:spPr/>
    </dgm:pt>
    <dgm:pt modelId="{6DDE13BB-5537-4790-ADD2-BC8D139D8808}" type="pres">
      <dgm:prSet presAssocID="{627EE6FC-9CA1-42AE-92DB-86DF135A8E0F}" presName="linNode" presStyleCnt="0"/>
      <dgm:spPr/>
    </dgm:pt>
    <dgm:pt modelId="{C3F45C2F-51AE-43A2-9BE0-EE3CD3AE86F4}" type="pres">
      <dgm:prSet presAssocID="{627EE6FC-9CA1-42AE-92DB-86DF135A8E0F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28C718CC-D638-433E-8617-54D4BC8A2874}" type="pres">
      <dgm:prSet presAssocID="{627EE6FC-9CA1-42AE-92DB-86DF135A8E0F}" presName="descendantText" presStyleLbl="alignAccFollowNode1" presStyleIdx="1" presStyleCnt="4">
        <dgm:presLayoutVars>
          <dgm:bulletEnabled val="1"/>
        </dgm:presLayoutVars>
      </dgm:prSet>
      <dgm:spPr/>
    </dgm:pt>
    <dgm:pt modelId="{C9F15F87-22F8-4D0C-AECB-EE959CB2F415}" type="pres">
      <dgm:prSet presAssocID="{5718A75C-E3ED-4523-A7D5-25EDF0D31599}" presName="sp" presStyleCnt="0"/>
      <dgm:spPr/>
    </dgm:pt>
    <dgm:pt modelId="{35DAD91D-202B-4EC5-AE15-A0D4682927D2}" type="pres">
      <dgm:prSet presAssocID="{D9FB9485-D49B-4BF2-AAEA-1AF62D708568}" presName="linNode" presStyleCnt="0"/>
      <dgm:spPr/>
    </dgm:pt>
    <dgm:pt modelId="{E59671C2-3180-47BE-98B6-D8B1E32599EA}" type="pres">
      <dgm:prSet presAssocID="{D9FB9485-D49B-4BF2-AAEA-1AF62D708568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977EF9B-CF7E-48BF-9553-CFD0A9EFEDAC}" type="pres">
      <dgm:prSet presAssocID="{D9FB9485-D49B-4BF2-AAEA-1AF62D708568}" presName="descendantText" presStyleLbl="alignAccFollowNode1" presStyleIdx="2" presStyleCnt="4">
        <dgm:presLayoutVars>
          <dgm:bulletEnabled val="1"/>
        </dgm:presLayoutVars>
      </dgm:prSet>
      <dgm:spPr/>
    </dgm:pt>
    <dgm:pt modelId="{2E28F974-5D1E-4D69-A5E6-D500413EFBF9}" type="pres">
      <dgm:prSet presAssocID="{81947003-5B4B-4EA2-9463-10AFB29D5CA9}" presName="sp" presStyleCnt="0"/>
      <dgm:spPr/>
    </dgm:pt>
    <dgm:pt modelId="{872EC5F1-AE62-43E5-BB0D-CDD0316A3284}" type="pres">
      <dgm:prSet presAssocID="{800C0CE4-2E09-4F21-B73D-E3E8EA38C6AE}" presName="linNode" presStyleCnt="0"/>
      <dgm:spPr/>
    </dgm:pt>
    <dgm:pt modelId="{3B62D05E-5960-4DAA-B9C3-77EF5FB836D3}" type="pres">
      <dgm:prSet presAssocID="{800C0CE4-2E09-4F21-B73D-E3E8EA38C6AE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D72FB15F-B342-4415-9A04-0F04FB2A19E9}" type="pres">
      <dgm:prSet presAssocID="{800C0CE4-2E09-4F21-B73D-E3E8EA38C6AE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DE28B02C-6F5F-4166-B53A-0030CE4A1BE7}" srcId="{3ACFBAD0-073C-430C-9992-695B8113D832}" destId="{800C0CE4-2E09-4F21-B73D-E3E8EA38C6AE}" srcOrd="3" destOrd="0" parTransId="{7F6B963E-32C0-4D16-842F-31FE3BF23484}" sibTransId="{E84D7B9B-7992-4DD9-9E74-5E24324C6292}"/>
    <dgm:cxn modelId="{1835013B-D820-40F5-91A8-031C3915385C}" srcId="{3ACFBAD0-073C-430C-9992-695B8113D832}" destId="{627EE6FC-9CA1-42AE-92DB-86DF135A8E0F}" srcOrd="1" destOrd="0" parTransId="{72F8F3F0-EC56-4EA4-980A-82A0C55AB8D6}" sibTransId="{5718A75C-E3ED-4523-A7D5-25EDF0D31599}"/>
    <dgm:cxn modelId="{42C98D40-CFC7-4B5C-80B0-8D3E57D2A731}" type="presOf" srcId="{E0C7C03A-50CC-4356-989D-030A9B42BFA2}" destId="{A977EF9B-CF7E-48BF-9553-CFD0A9EFEDAC}" srcOrd="0" destOrd="0" presId="urn:microsoft.com/office/officeart/2005/8/layout/vList5"/>
    <dgm:cxn modelId="{76B1C35E-2431-4F07-990B-0A1950C7190D}" srcId="{627EE6FC-9CA1-42AE-92DB-86DF135A8E0F}" destId="{0813CA6E-BF28-4F61-9BEB-F2F91F6D62BB}" srcOrd="0" destOrd="0" parTransId="{575DF326-D7C2-418F-947C-1809FEB4D6BC}" sibTransId="{435284CE-51FA-42E2-9F0F-B56453D74C59}"/>
    <dgm:cxn modelId="{731D8364-A708-4C2E-A99A-7A3F6228AE0D}" type="presOf" srcId="{800C0CE4-2E09-4F21-B73D-E3E8EA38C6AE}" destId="{3B62D05E-5960-4DAA-B9C3-77EF5FB836D3}" srcOrd="0" destOrd="0" presId="urn:microsoft.com/office/officeart/2005/8/layout/vList5"/>
    <dgm:cxn modelId="{982C5951-DF67-4E3B-9660-F5147EEF1550}" srcId="{77BC21BA-3A25-4078-A8DA-41C77590685A}" destId="{D6873636-C5DB-43ED-AB97-AFBC353476AC}" srcOrd="0" destOrd="0" parTransId="{52124152-70FD-41F0-9ECD-ED6DCD5742DA}" sibTransId="{51451ACC-7B37-4447-BEB8-5E8C949CCE12}"/>
    <dgm:cxn modelId="{39A2A955-78EA-499A-B52B-5537E5A38BC9}" type="presOf" srcId="{D9FB9485-D49B-4BF2-AAEA-1AF62D708568}" destId="{E59671C2-3180-47BE-98B6-D8B1E32599EA}" srcOrd="0" destOrd="0" presId="urn:microsoft.com/office/officeart/2005/8/layout/vList5"/>
    <dgm:cxn modelId="{6845CF88-E2C1-46C8-9811-7FCA9E9FAB20}" type="presOf" srcId="{3F31F505-44F9-48A6-80BD-A163EEE2D5BD}" destId="{D72FB15F-B342-4415-9A04-0F04FB2A19E9}" srcOrd="0" destOrd="0" presId="urn:microsoft.com/office/officeart/2005/8/layout/vList5"/>
    <dgm:cxn modelId="{4F593A91-1F27-472A-AE5D-ADB6921FB0B0}" srcId="{800C0CE4-2E09-4F21-B73D-E3E8EA38C6AE}" destId="{3F31F505-44F9-48A6-80BD-A163EEE2D5BD}" srcOrd="0" destOrd="0" parTransId="{2CFE0575-FCBE-4571-BC38-F851882CA54C}" sibTransId="{C3841B88-67B1-473D-991F-E2797BACD9E1}"/>
    <dgm:cxn modelId="{5C42F396-016E-469C-BB5B-B94C7CFADF50}" srcId="{3ACFBAD0-073C-430C-9992-695B8113D832}" destId="{D9FB9485-D49B-4BF2-AAEA-1AF62D708568}" srcOrd="2" destOrd="0" parTransId="{045B4498-BCFF-4463-8441-DC527E5B22E2}" sibTransId="{81947003-5B4B-4EA2-9463-10AFB29D5CA9}"/>
    <dgm:cxn modelId="{4B0066A5-EE22-48EB-9C58-28017A2359CD}" type="presOf" srcId="{627EE6FC-9CA1-42AE-92DB-86DF135A8E0F}" destId="{C3F45C2F-51AE-43A2-9BE0-EE3CD3AE86F4}" srcOrd="0" destOrd="0" presId="urn:microsoft.com/office/officeart/2005/8/layout/vList5"/>
    <dgm:cxn modelId="{01793FBB-0BAF-4622-81D0-34E3FF91B655}" type="presOf" srcId="{0813CA6E-BF28-4F61-9BEB-F2F91F6D62BB}" destId="{28C718CC-D638-433E-8617-54D4BC8A2874}" srcOrd="0" destOrd="0" presId="urn:microsoft.com/office/officeart/2005/8/layout/vList5"/>
    <dgm:cxn modelId="{21591FBE-2707-4718-AECF-21BC2BE0FA03}" type="presOf" srcId="{3ACFBAD0-073C-430C-9992-695B8113D832}" destId="{02A26738-7BFA-4C15-94B4-EC932360476E}" srcOrd="0" destOrd="0" presId="urn:microsoft.com/office/officeart/2005/8/layout/vList5"/>
    <dgm:cxn modelId="{7F4EEED0-5522-4E25-9E1A-FEE61977902F}" srcId="{D9FB9485-D49B-4BF2-AAEA-1AF62D708568}" destId="{E0C7C03A-50CC-4356-989D-030A9B42BFA2}" srcOrd="0" destOrd="0" parTransId="{F3051352-ACCD-4C61-9B28-DED68E43C1AE}" sibTransId="{A20C99B0-C198-461F-8C27-3B8FC41C720C}"/>
    <dgm:cxn modelId="{A3B515DE-28BF-417A-9F47-9DE818F5A2EC}" srcId="{3ACFBAD0-073C-430C-9992-695B8113D832}" destId="{77BC21BA-3A25-4078-A8DA-41C77590685A}" srcOrd="0" destOrd="0" parTransId="{CC9D206C-5FF9-4B52-A344-CE890871D3EB}" sibTransId="{5D846A89-EAA6-4FF4-A5A8-76CEEDA69A84}"/>
    <dgm:cxn modelId="{486852E7-8F8A-4E29-A095-A809727A3A19}" type="presOf" srcId="{77BC21BA-3A25-4078-A8DA-41C77590685A}" destId="{E951F75A-E6DD-4F5F-9641-F3A8844033C5}" srcOrd="0" destOrd="0" presId="urn:microsoft.com/office/officeart/2005/8/layout/vList5"/>
    <dgm:cxn modelId="{3D5F30E9-997F-4E14-838E-40B6B14ECFD3}" type="presOf" srcId="{D6873636-C5DB-43ED-AB97-AFBC353476AC}" destId="{A60FF6D1-7AFB-4AFD-B705-0D8FCF4D8F06}" srcOrd="0" destOrd="0" presId="urn:microsoft.com/office/officeart/2005/8/layout/vList5"/>
    <dgm:cxn modelId="{92BBB439-36A9-4E22-9624-ECAB14B48804}" type="presParOf" srcId="{02A26738-7BFA-4C15-94B4-EC932360476E}" destId="{4093544F-274E-499E-A75D-4C0EA0D59BE8}" srcOrd="0" destOrd="0" presId="urn:microsoft.com/office/officeart/2005/8/layout/vList5"/>
    <dgm:cxn modelId="{9952605E-239D-4B40-B29E-D00A44D09DA0}" type="presParOf" srcId="{4093544F-274E-499E-A75D-4C0EA0D59BE8}" destId="{E951F75A-E6DD-4F5F-9641-F3A8844033C5}" srcOrd="0" destOrd="0" presId="urn:microsoft.com/office/officeart/2005/8/layout/vList5"/>
    <dgm:cxn modelId="{66C6B5D7-6889-4557-A599-20B844CC6761}" type="presParOf" srcId="{4093544F-274E-499E-A75D-4C0EA0D59BE8}" destId="{A60FF6D1-7AFB-4AFD-B705-0D8FCF4D8F06}" srcOrd="1" destOrd="0" presId="urn:microsoft.com/office/officeart/2005/8/layout/vList5"/>
    <dgm:cxn modelId="{0F59B160-4622-4D6E-B591-485191EC8D6F}" type="presParOf" srcId="{02A26738-7BFA-4C15-94B4-EC932360476E}" destId="{0C527A1E-B81F-41EB-9F7C-76A48B4A6D3E}" srcOrd="1" destOrd="0" presId="urn:microsoft.com/office/officeart/2005/8/layout/vList5"/>
    <dgm:cxn modelId="{074CC7D6-D9B3-47D1-BC84-284AC20860ED}" type="presParOf" srcId="{02A26738-7BFA-4C15-94B4-EC932360476E}" destId="{6DDE13BB-5537-4790-ADD2-BC8D139D8808}" srcOrd="2" destOrd="0" presId="urn:microsoft.com/office/officeart/2005/8/layout/vList5"/>
    <dgm:cxn modelId="{5147A3D0-0CC7-436A-95E6-6F6DABF8DBAB}" type="presParOf" srcId="{6DDE13BB-5537-4790-ADD2-BC8D139D8808}" destId="{C3F45C2F-51AE-43A2-9BE0-EE3CD3AE86F4}" srcOrd="0" destOrd="0" presId="urn:microsoft.com/office/officeart/2005/8/layout/vList5"/>
    <dgm:cxn modelId="{86A18ACF-D047-4038-95B6-527A94D396DE}" type="presParOf" srcId="{6DDE13BB-5537-4790-ADD2-BC8D139D8808}" destId="{28C718CC-D638-433E-8617-54D4BC8A2874}" srcOrd="1" destOrd="0" presId="urn:microsoft.com/office/officeart/2005/8/layout/vList5"/>
    <dgm:cxn modelId="{66E3B387-F91B-496F-A4CD-B297B841DA00}" type="presParOf" srcId="{02A26738-7BFA-4C15-94B4-EC932360476E}" destId="{C9F15F87-22F8-4D0C-AECB-EE959CB2F415}" srcOrd="3" destOrd="0" presId="urn:microsoft.com/office/officeart/2005/8/layout/vList5"/>
    <dgm:cxn modelId="{00EE3EA1-5100-475A-8907-C6A061DA117B}" type="presParOf" srcId="{02A26738-7BFA-4C15-94B4-EC932360476E}" destId="{35DAD91D-202B-4EC5-AE15-A0D4682927D2}" srcOrd="4" destOrd="0" presId="urn:microsoft.com/office/officeart/2005/8/layout/vList5"/>
    <dgm:cxn modelId="{37E26F05-F6C9-4862-A91D-ED0959C467A6}" type="presParOf" srcId="{35DAD91D-202B-4EC5-AE15-A0D4682927D2}" destId="{E59671C2-3180-47BE-98B6-D8B1E32599EA}" srcOrd="0" destOrd="0" presId="urn:microsoft.com/office/officeart/2005/8/layout/vList5"/>
    <dgm:cxn modelId="{1BE95024-D693-47A7-85F6-97FF8B753C65}" type="presParOf" srcId="{35DAD91D-202B-4EC5-AE15-A0D4682927D2}" destId="{A977EF9B-CF7E-48BF-9553-CFD0A9EFEDAC}" srcOrd="1" destOrd="0" presId="urn:microsoft.com/office/officeart/2005/8/layout/vList5"/>
    <dgm:cxn modelId="{7E081D7C-C101-45E8-9D4B-39485DD70A39}" type="presParOf" srcId="{02A26738-7BFA-4C15-94B4-EC932360476E}" destId="{2E28F974-5D1E-4D69-A5E6-D500413EFBF9}" srcOrd="5" destOrd="0" presId="urn:microsoft.com/office/officeart/2005/8/layout/vList5"/>
    <dgm:cxn modelId="{E1F8F27C-E826-4066-9CE7-442E4CE8A33A}" type="presParOf" srcId="{02A26738-7BFA-4C15-94B4-EC932360476E}" destId="{872EC5F1-AE62-43E5-BB0D-CDD0316A3284}" srcOrd="6" destOrd="0" presId="urn:microsoft.com/office/officeart/2005/8/layout/vList5"/>
    <dgm:cxn modelId="{D3656780-44E2-4D6D-968F-1B5BC8193BD8}" type="presParOf" srcId="{872EC5F1-AE62-43E5-BB0D-CDD0316A3284}" destId="{3B62D05E-5960-4DAA-B9C3-77EF5FB836D3}" srcOrd="0" destOrd="0" presId="urn:microsoft.com/office/officeart/2005/8/layout/vList5"/>
    <dgm:cxn modelId="{2136DA61-4EC9-4C1E-8126-17ECD540DCA2}" type="presParOf" srcId="{872EC5F1-AE62-43E5-BB0D-CDD0316A3284}" destId="{D72FB15F-B342-4415-9A04-0F04FB2A19E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FF6D1-7AFB-4AFD-B705-0D8FCF4D8F06}">
      <dsp:nvSpPr>
        <dsp:cNvPr id="0" name=""/>
        <dsp:cNvSpPr/>
      </dsp:nvSpPr>
      <dsp:spPr>
        <a:xfrm rot="5400000">
          <a:off x="6731621" y="-2839081"/>
          <a:ext cx="837972" cy="672998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kern="1200"/>
            <a:t>dgraves1@csustan.edu</a:t>
          </a:r>
        </a:p>
      </dsp:txBody>
      <dsp:txXfrm rot="-5400000">
        <a:off x="3785615" y="147831"/>
        <a:ext cx="6689078" cy="756160"/>
      </dsp:txXfrm>
    </dsp:sp>
    <dsp:sp modelId="{E951F75A-E6DD-4F5F-9641-F3A8844033C5}">
      <dsp:nvSpPr>
        <dsp:cNvPr id="0" name=""/>
        <dsp:cNvSpPr/>
      </dsp:nvSpPr>
      <dsp:spPr>
        <a:xfrm>
          <a:off x="0" y="2177"/>
          <a:ext cx="3785616" cy="104746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Dr. Devon Graves</a:t>
          </a:r>
        </a:p>
      </dsp:txBody>
      <dsp:txXfrm>
        <a:off x="51133" y="53310"/>
        <a:ext cx="3683350" cy="945199"/>
      </dsp:txXfrm>
    </dsp:sp>
    <dsp:sp modelId="{28C718CC-D638-433E-8617-54D4BC8A2874}">
      <dsp:nvSpPr>
        <dsp:cNvPr id="0" name=""/>
        <dsp:cNvSpPr/>
      </dsp:nvSpPr>
      <dsp:spPr>
        <a:xfrm rot="5400000">
          <a:off x="6731621" y="-1739242"/>
          <a:ext cx="837972" cy="672998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kern="1200"/>
            <a:t>msmith@fas.ucla.edu</a:t>
          </a:r>
        </a:p>
      </dsp:txBody>
      <dsp:txXfrm rot="-5400000">
        <a:off x="3785615" y="1247670"/>
        <a:ext cx="6689078" cy="756160"/>
      </dsp:txXfrm>
    </dsp:sp>
    <dsp:sp modelId="{C3F45C2F-51AE-43A2-9BE0-EE3CD3AE86F4}">
      <dsp:nvSpPr>
        <dsp:cNvPr id="0" name=""/>
        <dsp:cNvSpPr/>
      </dsp:nvSpPr>
      <dsp:spPr>
        <a:xfrm>
          <a:off x="0" y="1102016"/>
          <a:ext cx="3785616" cy="104746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Marvin Smith</a:t>
          </a:r>
        </a:p>
      </dsp:txBody>
      <dsp:txXfrm>
        <a:off x="51133" y="1153149"/>
        <a:ext cx="3683350" cy="945199"/>
      </dsp:txXfrm>
    </dsp:sp>
    <dsp:sp modelId="{A977EF9B-CF7E-48BF-9553-CFD0A9EFEDAC}">
      <dsp:nvSpPr>
        <dsp:cNvPr id="0" name=""/>
        <dsp:cNvSpPr/>
      </dsp:nvSpPr>
      <dsp:spPr>
        <a:xfrm rot="5400000">
          <a:off x="6731621" y="-639403"/>
          <a:ext cx="837972" cy="672998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kern="1200"/>
            <a:t>helen.faith@wisc.edu</a:t>
          </a:r>
        </a:p>
      </dsp:txBody>
      <dsp:txXfrm rot="-5400000">
        <a:off x="3785615" y="2347509"/>
        <a:ext cx="6689078" cy="756160"/>
      </dsp:txXfrm>
    </dsp:sp>
    <dsp:sp modelId="{E59671C2-3180-47BE-98B6-D8B1E32599EA}">
      <dsp:nvSpPr>
        <dsp:cNvPr id="0" name=""/>
        <dsp:cNvSpPr/>
      </dsp:nvSpPr>
      <dsp:spPr>
        <a:xfrm>
          <a:off x="0" y="2201855"/>
          <a:ext cx="3785616" cy="104746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Helen Faith</a:t>
          </a:r>
        </a:p>
      </dsp:txBody>
      <dsp:txXfrm>
        <a:off x="51133" y="2252988"/>
        <a:ext cx="3683350" cy="945199"/>
      </dsp:txXfrm>
    </dsp:sp>
    <dsp:sp modelId="{D72FB15F-B342-4415-9A04-0F04FB2A19E9}">
      <dsp:nvSpPr>
        <dsp:cNvPr id="0" name=""/>
        <dsp:cNvSpPr/>
      </dsp:nvSpPr>
      <dsp:spPr>
        <a:xfrm rot="5400000">
          <a:off x="6731621" y="460435"/>
          <a:ext cx="837972" cy="672998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kern="1200" dirty="0"/>
            <a:t>jackie_copeland@unc.edu</a:t>
          </a:r>
        </a:p>
      </dsp:txBody>
      <dsp:txXfrm rot="-5400000">
        <a:off x="3785615" y="3447347"/>
        <a:ext cx="6689078" cy="756160"/>
      </dsp:txXfrm>
    </dsp:sp>
    <dsp:sp modelId="{3B62D05E-5960-4DAA-B9C3-77EF5FB836D3}">
      <dsp:nvSpPr>
        <dsp:cNvPr id="0" name=""/>
        <dsp:cNvSpPr/>
      </dsp:nvSpPr>
      <dsp:spPr>
        <a:xfrm>
          <a:off x="0" y="3301694"/>
          <a:ext cx="3785616" cy="104746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Jackie Copeland</a:t>
          </a:r>
        </a:p>
      </dsp:txBody>
      <dsp:txXfrm>
        <a:off x="51133" y="3352827"/>
        <a:ext cx="3683350" cy="945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BC3A-4273-4890-8C16-7C51F16112D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114AC-47B8-4B91-A2E1-51D0BE82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94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00dc5db7b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e00dc5db7b_1_42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e00dc5db7b_1_42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e0a8e6780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e0a8e67806_0_2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e0a8e67806_0_26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e0a8e67806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e0a8e67806_0_33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ge0a8e67806_0_33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5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e00dc5db7b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e00dc5db7b_1_1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ge00dc5db7b_1_18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e00dc5db7b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e00dc5db7b_1_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e00dc5db7b_1_6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e00dc5db7b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e00dc5db7b_1_12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e00dc5db7b_1_12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e067a0d8f9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e067a0d8f9_3_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ge067a0d8f9_3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39693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e067a0d8f9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e067a0d8f9_3_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ge067a0d8f9_3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e067a0d8f9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e067a0d8f9_3_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ge067a0d8f9_3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2143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e00dc5db7b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e00dc5db7b_1_24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e00dc5db7b_1_24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e067a0d8f9_3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e067a0d8f9_3_3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ge067a0d8f9_3_36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e067a0d8f9_3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e067a0d8f9_3_12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ge067a0d8f9_3_12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e067a0d8f9_3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e067a0d8f9_3_55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ge067a0d8f9_3_55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e067a0d8f9_3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e067a0d8f9_3_6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ge067a0d8f9_3_6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e067a0d8f9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e067a0d8f9_3_1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ge067a0d8f9_3_18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e067a0d8f9_3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e067a0d8f9_3_42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ge067a0d8f9_3_42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e067a0d8f9_3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e067a0d8f9_3_49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ge067a0d8f9_3_49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e067a0d8f9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e067a0d8f9_3_1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ge067a0d8f9_3_18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5471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e067a0d8f9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e067a0d8f9_3_1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ge067a0d8f9_3_18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033381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e067a0d8f9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e067a0d8f9_3_18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ge067a0d8f9_3_18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9829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00dc5db7b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00dc5db7b_1_3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e00dc5db7b_1_3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00dc5db7b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00dc5db7b_1_3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e00dc5db7b_1_3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6138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e0a8e6780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e0a8e67806_0_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e0a8e67806_0_6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e00dc5db7b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e00dc5db7b_1_3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e00dc5db7b_1_36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e0a8e6780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e0a8e67806_0_0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e0a8e67806_0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e0a8e6780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e0a8e67806_0_12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ge0a8e67806_0_12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e0a8e67806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e0a8e67806_0_19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00" cy="43206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e0a8e67806_0_19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800" cy="480000"/>
          </a:xfrm>
          <a:prstGeom prst="rect">
            <a:avLst/>
          </a:prstGeom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9993-010C-40B7-91D1-3322B23E8BB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040-F15F-41B7-B5B6-EDC8804DD13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C38BFB-D769-4F50-A6D6-C4CC5ACF47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5" t="19158" r="13246" b="46537"/>
          <a:stretch/>
        </p:blipFill>
        <p:spPr>
          <a:xfrm>
            <a:off x="-1" y="4505417"/>
            <a:ext cx="4008269" cy="23525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704712-CEC6-47FF-A37A-963113938F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4" t="19158" r="46703" b="24401"/>
          <a:stretch/>
        </p:blipFill>
        <p:spPr>
          <a:xfrm>
            <a:off x="9849649" y="1332677"/>
            <a:ext cx="2342351" cy="38706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D7D9988-CBF1-4A84-9200-5261906FF9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4" t="35421" r="13246" b="24401"/>
          <a:stretch/>
        </p:blipFill>
        <p:spPr>
          <a:xfrm>
            <a:off x="4117698" y="0"/>
            <a:ext cx="4114800" cy="27553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CFB3CAE-1922-4195-A030-BF20279E1F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3" b="82032"/>
          <a:stretch/>
        </p:blipFill>
        <p:spPr>
          <a:xfrm>
            <a:off x="592713" y="6198795"/>
            <a:ext cx="10985862" cy="65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9993-010C-40B7-91D1-3322B23E8BB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040-F15F-41B7-B5B6-EDC8804DD13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40CF0A-CC8E-4CD9-AB1E-5D25D219F1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5" t="40858" r="40559" b="24401"/>
          <a:stretch/>
        </p:blipFill>
        <p:spPr>
          <a:xfrm>
            <a:off x="9524199" y="0"/>
            <a:ext cx="2667801" cy="23824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7FD95E-1649-498D-BD39-17E51867C3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18" t="40858" r="13246" b="24401"/>
          <a:stretch/>
        </p:blipFill>
        <p:spPr>
          <a:xfrm>
            <a:off x="-1" y="0"/>
            <a:ext cx="2544895" cy="2382486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47B17888-3F31-4D6B-B1CC-B88DC793FB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00" b="78267"/>
          <a:stretch/>
        </p:blipFill>
        <p:spPr>
          <a:xfrm>
            <a:off x="146113" y="6176963"/>
            <a:ext cx="5297805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3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9993-010C-40B7-91D1-3322B23E8BB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040-F15F-41B7-B5B6-EDC8804DD13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DF168C-D931-4877-8749-C30685E795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5" t="40858" r="40559" b="24401"/>
          <a:stretch/>
        </p:blipFill>
        <p:spPr>
          <a:xfrm>
            <a:off x="9524199" y="0"/>
            <a:ext cx="2667801" cy="23824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A1F6D8F-42BB-49FB-B3BA-BBCE0B8495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40858" r="13246" b="24401"/>
          <a:stretch/>
        </p:blipFill>
        <p:spPr>
          <a:xfrm>
            <a:off x="0" y="0"/>
            <a:ext cx="2568544" cy="2382486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D39FDCD7-C37A-43F5-B5F2-9D1CDEC9BC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00" b="78267"/>
          <a:stretch/>
        </p:blipFill>
        <p:spPr>
          <a:xfrm>
            <a:off x="146113" y="6176963"/>
            <a:ext cx="5297805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84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9993-010C-40B7-91D1-3322B23E8BB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040-F15F-41B7-B5B6-EDC8804DD13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94D99239-382A-42A9-91A0-79C7CF579A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00" b="78267"/>
          <a:stretch/>
        </p:blipFill>
        <p:spPr>
          <a:xfrm>
            <a:off x="146113" y="6176963"/>
            <a:ext cx="5297805" cy="6400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09E392-0290-4DC8-A33F-9ADF20F8E5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5" t="40858" r="40559" b="24401"/>
          <a:stretch/>
        </p:blipFill>
        <p:spPr>
          <a:xfrm>
            <a:off x="9524199" y="0"/>
            <a:ext cx="2667801" cy="23824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46258B5-D930-4084-B0C9-0256D8A1E4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40858" r="13246" b="24401"/>
          <a:stretch/>
        </p:blipFill>
        <p:spPr>
          <a:xfrm>
            <a:off x="0" y="0"/>
            <a:ext cx="2568544" cy="238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48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9993-010C-40B7-91D1-3322B23E8BB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040-F15F-41B7-B5B6-EDC8804DD13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48531C-5AB9-4F89-B1DC-D41BE0ADDB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5" t="19158" r="13246" b="46537"/>
          <a:stretch/>
        </p:blipFill>
        <p:spPr>
          <a:xfrm>
            <a:off x="-1" y="4505417"/>
            <a:ext cx="4008269" cy="23525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3F736A-0902-4375-ACB1-CCABB6BBE6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4" t="19158" r="46703" b="24401"/>
          <a:stretch/>
        </p:blipFill>
        <p:spPr>
          <a:xfrm>
            <a:off x="9849649" y="1332677"/>
            <a:ext cx="2342351" cy="38706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E102E5-2A44-4263-B687-FAA3EF2301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4" t="35421" r="13246" b="24401"/>
          <a:stretch/>
        </p:blipFill>
        <p:spPr>
          <a:xfrm>
            <a:off x="4117698" y="0"/>
            <a:ext cx="4114800" cy="27553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2E8891-7D15-47D2-8ED8-898C1FB77A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3" b="82032"/>
          <a:stretch/>
        </p:blipFill>
        <p:spPr>
          <a:xfrm>
            <a:off x="592713" y="6198795"/>
            <a:ext cx="10985862" cy="65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10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9993-010C-40B7-91D1-3322B23E8BB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040-F15F-41B7-B5B6-EDC8804DD13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4F4C4ED-000F-4077-B9DC-62205CD227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5" t="40858" r="40559" b="24401"/>
          <a:stretch/>
        </p:blipFill>
        <p:spPr>
          <a:xfrm>
            <a:off x="9524199" y="0"/>
            <a:ext cx="2667801" cy="23824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EF8D030-481C-4E36-85E9-79F84C7E29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40858" r="13246" b="24401"/>
          <a:stretch/>
        </p:blipFill>
        <p:spPr>
          <a:xfrm>
            <a:off x="0" y="0"/>
            <a:ext cx="2568544" cy="2382486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CF5CEFF1-7425-46AF-97C6-336B82042B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00" b="78267"/>
          <a:stretch/>
        </p:blipFill>
        <p:spPr>
          <a:xfrm>
            <a:off x="146113" y="6176963"/>
            <a:ext cx="5297805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77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1BB6-C162-4BBC-8AA8-0171A459B21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5020-FC77-4B45-88B4-459FC67A3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1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9993-010C-40B7-91D1-3322B23E8BB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040-F15F-41B7-B5B6-EDC8804DD13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872567-BFC4-4D11-86E8-29CD3CAB05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5" t="40858" r="40559" b="24401"/>
          <a:stretch/>
        </p:blipFill>
        <p:spPr>
          <a:xfrm>
            <a:off x="9524199" y="0"/>
            <a:ext cx="2667801" cy="23824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DB5AA3C-98E1-4A3F-A89C-A3DBD2E99E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40858" r="13246" b="24401"/>
          <a:stretch/>
        </p:blipFill>
        <p:spPr>
          <a:xfrm>
            <a:off x="0" y="0"/>
            <a:ext cx="2568544" cy="2382486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1CAB546C-113A-49D5-8721-9ADE18517B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00" b="78267"/>
          <a:stretch/>
        </p:blipFill>
        <p:spPr>
          <a:xfrm>
            <a:off x="146113" y="6176963"/>
            <a:ext cx="5297805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00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9993-010C-40B7-91D1-3322B23E8BB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040-F15F-41B7-B5B6-EDC8804DD13D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9B3172-6C70-442D-B641-EDFA3C1C82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5" t="40858" r="40559" b="24401"/>
          <a:stretch/>
        </p:blipFill>
        <p:spPr>
          <a:xfrm>
            <a:off x="9524199" y="0"/>
            <a:ext cx="2667801" cy="23824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FC727B-4CB4-47E7-B51D-39AECF1586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40858" r="13246" b="24401"/>
          <a:stretch/>
        </p:blipFill>
        <p:spPr>
          <a:xfrm>
            <a:off x="0" y="0"/>
            <a:ext cx="2568544" cy="2382486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8DBB2631-C81D-456E-B45E-B7602FEDD2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00" b="78267"/>
          <a:stretch/>
        </p:blipFill>
        <p:spPr>
          <a:xfrm>
            <a:off x="146113" y="6176963"/>
            <a:ext cx="5297805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2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9993-010C-40B7-91D1-3322B23E8BB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040-F15F-41B7-B5B6-EDC8804DD13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897700-AB9B-4094-AD12-2F88DEA58C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5" t="40858" r="40559" b="24401"/>
          <a:stretch/>
        </p:blipFill>
        <p:spPr>
          <a:xfrm>
            <a:off x="9524199" y="0"/>
            <a:ext cx="2667801" cy="23824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FB6EAB-1B82-4484-B884-5FA4D5920F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40858" r="13246" b="24401"/>
          <a:stretch/>
        </p:blipFill>
        <p:spPr>
          <a:xfrm>
            <a:off x="0" y="0"/>
            <a:ext cx="2568544" cy="2382486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7A73A798-9C3B-41B3-8E5D-ACDB4ACCF9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00" b="78267"/>
          <a:stretch/>
        </p:blipFill>
        <p:spPr>
          <a:xfrm>
            <a:off x="146113" y="6176963"/>
            <a:ext cx="5297805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22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09993-010C-40B7-91D1-3322B23E8BBE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F040-F15F-41B7-B5B6-EDC8804DD13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B15FC7-AC9F-4C4C-91E0-363AB663C6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5" t="40858" r="40559" b="24401"/>
          <a:stretch/>
        </p:blipFill>
        <p:spPr>
          <a:xfrm>
            <a:off x="9524199" y="0"/>
            <a:ext cx="2667801" cy="23824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143C433-4464-4B52-97A8-FA549CC8ED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40858" r="13246" b="24401"/>
          <a:stretch/>
        </p:blipFill>
        <p:spPr>
          <a:xfrm>
            <a:off x="0" y="0"/>
            <a:ext cx="2568544" cy="2382486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61A10CF7-5594-4859-9315-12ED03EA77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00" b="78267"/>
          <a:stretch/>
        </p:blipFill>
        <p:spPr>
          <a:xfrm>
            <a:off x="146113" y="6176963"/>
            <a:ext cx="5297805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04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21BB6-C162-4BBC-8AA8-0171A459B21D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B5020-FC77-4B45-88B4-459FC67A3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9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ialaid.wisc.edu/types-of-aid/scholarships/inclusive-practices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4E213-1A0A-49B6-83C0-75A3E9EBA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Eliminating Bias in Aid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60DFE-781F-4348-8B1E-8FA6F8E52D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spcBef>
                <a:spcPts val="0"/>
              </a:spcBef>
            </a:pPr>
            <a:r>
              <a:rPr lang="en-US" b="1" dirty="0">
                <a:ea typeface="+mn-lt"/>
                <a:cs typeface="+mn-lt"/>
              </a:rPr>
              <a:t>Dr. Devon Graves</a:t>
            </a:r>
            <a:endParaRPr lang="en-US" dirty="0">
              <a:ea typeface="+mn-lt"/>
              <a:cs typeface="+mn-lt"/>
            </a:endParaRPr>
          </a:p>
          <a:p>
            <a:pPr marL="804545" lvl="1" indent="-347345">
              <a:spcBef>
                <a:spcPts val="400"/>
              </a:spcBef>
            </a:pPr>
            <a:r>
              <a:rPr lang="en-US" i="1" dirty="0">
                <a:ea typeface="+mn-lt"/>
                <a:cs typeface="+mn-lt"/>
              </a:rPr>
              <a:t>California State University, Stanislaus</a:t>
            </a:r>
            <a:endParaRPr lang="en-US" dirty="0">
              <a:ea typeface="+mn-lt"/>
              <a:cs typeface="+mn-lt"/>
            </a:endParaRPr>
          </a:p>
          <a:p>
            <a:pPr lvl="1">
              <a:spcBef>
                <a:spcPts val="280"/>
              </a:spcBef>
            </a:pPr>
            <a:endParaRPr lang="en-US" dirty="0">
              <a:ea typeface="+mn-lt"/>
              <a:cs typeface="+mn-lt"/>
            </a:endParaRPr>
          </a:p>
          <a:p>
            <a:pPr marL="342900" indent="-342900">
              <a:spcBef>
                <a:spcPts val="600"/>
              </a:spcBef>
            </a:pPr>
            <a:r>
              <a:rPr lang="en-US" b="1" dirty="0">
                <a:ea typeface="+mn-lt"/>
                <a:cs typeface="+mn-lt"/>
              </a:rPr>
              <a:t>Marvin Smith</a:t>
            </a:r>
            <a:endParaRPr lang="en-US" dirty="0">
              <a:ea typeface="+mn-lt"/>
              <a:cs typeface="+mn-lt"/>
            </a:endParaRPr>
          </a:p>
          <a:p>
            <a:pPr marL="804545" lvl="1" indent="-347345">
              <a:spcBef>
                <a:spcPts val="400"/>
              </a:spcBef>
            </a:pPr>
            <a:r>
              <a:rPr lang="en-US" i="1" dirty="0">
                <a:ea typeface="+mn-lt"/>
                <a:cs typeface="+mn-lt"/>
              </a:rPr>
              <a:t>University of California Los Angeles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B422B7-FD9E-4386-890F-84A727E071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indent="-457200">
              <a:spcBef>
                <a:spcPts val="600"/>
              </a:spcBef>
            </a:pPr>
            <a:r>
              <a:rPr lang="en-US" b="1" dirty="0">
                <a:ea typeface="+mn-lt"/>
                <a:cs typeface="+mn-lt"/>
              </a:rPr>
              <a:t>Helen Faith</a:t>
            </a:r>
            <a:endParaRPr lang="en-US" dirty="0">
              <a:ea typeface="+mn-lt"/>
              <a:cs typeface="+mn-lt"/>
            </a:endParaRPr>
          </a:p>
          <a:p>
            <a:pPr marL="804545" lvl="1" indent="-347345">
              <a:spcBef>
                <a:spcPts val="400"/>
              </a:spcBef>
            </a:pPr>
            <a:r>
              <a:rPr lang="en-US" i="1" dirty="0">
                <a:ea typeface="+mn-lt"/>
                <a:cs typeface="+mn-lt"/>
              </a:rPr>
              <a:t>University of Wisconsin-Madison</a:t>
            </a:r>
            <a:endParaRPr lang="en-US" dirty="0">
              <a:ea typeface="+mn-lt"/>
              <a:cs typeface="+mn-lt"/>
            </a:endParaRPr>
          </a:p>
          <a:p>
            <a:pPr lvl="1">
              <a:spcBef>
                <a:spcPts val="280"/>
              </a:spcBef>
            </a:pPr>
            <a:endParaRPr lang="en-US" dirty="0">
              <a:ea typeface="+mn-lt"/>
              <a:cs typeface="+mn-lt"/>
            </a:endParaRPr>
          </a:p>
          <a:p>
            <a:pPr lvl="1">
              <a:spcBef>
                <a:spcPts val="280"/>
              </a:spcBef>
            </a:pPr>
            <a:endParaRPr lang="en-US" dirty="0">
              <a:ea typeface="+mn-lt"/>
              <a:cs typeface="+mn-lt"/>
            </a:endParaRPr>
          </a:p>
          <a:p>
            <a:pPr>
              <a:spcBef>
                <a:spcPts val="280"/>
              </a:spcBef>
            </a:pPr>
            <a:r>
              <a:rPr lang="en-US" b="1" dirty="0">
                <a:ea typeface="+mn-lt"/>
                <a:cs typeface="+mn-lt"/>
              </a:rPr>
              <a:t>   Jackie Copeland</a:t>
            </a:r>
          </a:p>
          <a:p>
            <a:pPr lvl="1">
              <a:spcBef>
                <a:spcPts val="280"/>
              </a:spcBef>
            </a:pPr>
            <a:r>
              <a:rPr lang="en-US" dirty="0">
                <a:ea typeface="+mn-lt"/>
                <a:cs typeface="+mn-lt"/>
              </a:rPr>
              <a:t>University of North Carolina at Chapel Hill</a:t>
            </a:r>
          </a:p>
        </p:txBody>
      </p:sp>
    </p:spTree>
    <p:extLst>
      <p:ext uri="{BB962C8B-B14F-4D97-AF65-F5344CB8AC3E}">
        <p14:creationId xmlns:p14="http://schemas.microsoft.com/office/powerpoint/2010/main" val="742916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e0a8e67806_0_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Verification Selection by Race/Ethnicity</a:t>
            </a:r>
            <a:endParaRPr dirty="0"/>
          </a:p>
        </p:txBody>
      </p:sp>
      <p:graphicFrame>
        <p:nvGraphicFramePr>
          <p:cNvPr id="148" name="Google Shape;148;ge0a8e67806_0_19"/>
          <p:cNvGraphicFramePr/>
          <p:nvPr/>
        </p:nvGraphicFramePr>
        <p:xfrm>
          <a:off x="2294025" y="1530900"/>
          <a:ext cx="8241400" cy="41145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95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4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Total Enrollment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Verification 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Race/Ethnicity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%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African-American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1.94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0.88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American Indian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0.21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0.2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Asian or Pacific Islander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6.52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4.9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Hispanic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77.35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87.6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Multi Ethnicity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0.86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2.9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White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6.61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1.6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Unknown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6.51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2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e0a8e67806_0_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The Student Experience</a:t>
            </a:r>
            <a:endParaRPr dirty="0"/>
          </a:p>
        </p:txBody>
      </p:sp>
      <p:sp>
        <p:nvSpPr>
          <p:cNvPr id="155" name="Google Shape;155;ge0a8e67806_0_26"/>
          <p:cNvSpPr txBox="1"/>
          <p:nvPr/>
        </p:nvSpPr>
        <p:spPr>
          <a:xfrm>
            <a:off x="1859275" y="1485425"/>
            <a:ext cx="8454300" cy="43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i="1">
                <a:solidFill>
                  <a:srgbClr val="3F3F3F"/>
                </a:solidFill>
              </a:rPr>
              <a:t>Notification about selection for income verification</a:t>
            </a:r>
            <a:endParaRPr sz="2400" i="1">
              <a:solidFill>
                <a:srgbClr val="3F3F3F"/>
              </a:solidFill>
            </a:endParaRPr>
          </a:p>
          <a:p>
            <a:pPr marL="914400" indent="-381000">
              <a:lnSpc>
                <a:spcPct val="90000"/>
              </a:lnSpc>
              <a:spcBef>
                <a:spcPts val="1200"/>
              </a:spcBef>
              <a:buClr>
                <a:srgbClr val="3F3F3F"/>
              </a:buClr>
              <a:buSzPts val="2400"/>
              <a:buChar char="●"/>
            </a:pPr>
            <a:r>
              <a:rPr lang="en-US" sz="2400">
                <a:solidFill>
                  <a:srgbClr val="3F3F3F"/>
                </a:solidFill>
              </a:rPr>
              <a:t>Initial confusion and lack of support</a:t>
            </a:r>
            <a:endParaRPr sz="2400" i="1">
              <a:solidFill>
                <a:srgbClr val="3F3F3F"/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sz="2400" i="1">
              <a:solidFill>
                <a:srgbClr val="3F3F3F"/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i="1">
                <a:solidFill>
                  <a:srgbClr val="3F3F3F"/>
                </a:solidFill>
              </a:rPr>
              <a:t>Completing verification requirements</a:t>
            </a:r>
            <a:endParaRPr sz="2400" i="1">
              <a:solidFill>
                <a:srgbClr val="3F3F3F"/>
              </a:solidFill>
            </a:endParaRPr>
          </a:p>
          <a:p>
            <a:pPr marL="914400" indent="-381000">
              <a:lnSpc>
                <a:spcPct val="90000"/>
              </a:lnSpc>
              <a:spcBef>
                <a:spcPts val="1200"/>
              </a:spcBef>
              <a:buClr>
                <a:srgbClr val="3F3F3F"/>
              </a:buClr>
              <a:buSzPts val="2400"/>
              <a:buChar char="●"/>
            </a:pPr>
            <a:r>
              <a:rPr lang="en-US" sz="2400">
                <a:solidFill>
                  <a:srgbClr val="3F3F3F"/>
                </a:solidFill>
              </a:rPr>
              <a:t>Difficulty completing campus internal documents and locating requested support materials.</a:t>
            </a:r>
            <a:endParaRPr sz="2400">
              <a:solidFill>
                <a:srgbClr val="3F3F3F"/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sz="2400" i="1">
              <a:solidFill>
                <a:srgbClr val="3F3F3F"/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i="1">
                <a:solidFill>
                  <a:srgbClr val="3F3F3F"/>
                </a:solidFill>
              </a:rPr>
              <a:t>Waiting for financial aid office review of verification forms</a:t>
            </a:r>
            <a:endParaRPr sz="2400" i="1">
              <a:solidFill>
                <a:srgbClr val="3F3F3F"/>
              </a:solidFill>
            </a:endParaRPr>
          </a:p>
          <a:p>
            <a:pPr marL="914400" indent="-381000">
              <a:lnSpc>
                <a:spcPct val="90000"/>
              </a:lnSpc>
              <a:spcBef>
                <a:spcPts val="1200"/>
              </a:spcBef>
              <a:buClr>
                <a:srgbClr val="3F3F3F"/>
              </a:buClr>
              <a:buSzPts val="2400"/>
              <a:buChar char="●"/>
            </a:pPr>
            <a:r>
              <a:rPr lang="en-US" sz="2400">
                <a:solidFill>
                  <a:srgbClr val="3F3F3F"/>
                </a:solidFill>
              </a:rPr>
              <a:t>Lengthy review time delays receipt of aid</a:t>
            </a:r>
            <a:endParaRPr sz="2400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e0a8e67806_0_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Future Research &amp; Practitioner Focus</a:t>
            </a:r>
            <a:endParaRPr dirty="0"/>
          </a:p>
        </p:txBody>
      </p:sp>
      <p:sp>
        <p:nvSpPr>
          <p:cNvPr id="162" name="Google Shape;162;ge0a8e67806_0_3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i="1" dirty="0">
                <a:solidFill>
                  <a:srgbClr val="3F3F3F"/>
                </a:solidFill>
              </a:rPr>
              <a:t>Advocacy-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3F3F3F"/>
                </a:solidFill>
              </a:rPr>
              <a:t>Financial aid professional associations should focus on policy changes at state and federal levels regarding reforming verification process and requirements. </a:t>
            </a: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i="1" dirty="0">
                <a:solidFill>
                  <a:srgbClr val="3F3F3F"/>
                </a:solidFill>
              </a:rPr>
              <a:t>Communication is key- </a:t>
            </a:r>
            <a:endParaRPr sz="2400" i="1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3F3F3F"/>
                </a:solidFill>
              </a:rPr>
              <a:t>Continue to revise and strengthen industry standards about how to engage with students in the financial aid process.</a:t>
            </a: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i="1" dirty="0">
                <a:solidFill>
                  <a:srgbClr val="3F3F3F"/>
                </a:solidFill>
              </a:rPr>
              <a:t>Study the data-</a:t>
            </a:r>
            <a:endParaRPr sz="2400" i="1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3F3F3F"/>
                </a:solidFill>
              </a:rPr>
              <a:t>Be intentional about studying students of color and other </a:t>
            </a:r>
            <a:r>
              <a:rPr lang="en-US" sz="2400" dirty="0" err="1">
                <a:solidFill>
                  <a:srgbClr val="3F3F3F"/>
                </a:solidFill>
              </a:rPr>
              <a:t>minoritized</a:t>
            </a:r>
            <a:r>
              <a:rPr lang="en-US" sz="2400" dirty="0">
                <a:solidFill>
                  <a:srgbClr val="3F3F3F"/>
                </a:solidFill>
              </a:rPr>
              <a:t> backgrounds to better understand how they experience the financial aid process.</a:t>
            </a: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endParaRPr sz="2400" dirty="0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>
                <a:latin typeface="+mj-lt"/>
              </a:rPr>
              <a:t>Confronting and Removing Bias in the Aid Office’s Practices</a:t>
            </a:r>
            <a:endParaRPr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fontScale="90000"/>
          </a:bodyPr>
          <a:lstStyle/>
          <a:p>
            <a:pPr>
              <a:spcBef>
                <a:spcPts val="0"/>
              </a:spcBef>
              <a:buClr>
                <a:srgbClr val="004A87"/>
              </a:buClr>
              <a:buSzPts val="3400"/>
            </a:pPr>
            <a:r>
              <a:rPr lang="en-US" dirty="0"/>
              <a:t>NASFAA Implicit Bias Toolkit</a:t>
            </a:r>
            <a:endParaRPr dirty="0"/>
          </a:p>
        </p:txBody>
      </p:sp>
      <p:sp>
        <p:nvSpPr>
          <p:cNvPr id="276" name="Google Shape;276;p5"/>
          <p:cNvSpPr txBox="1">
            <a:spLocks noGrp="1"/>
          </p:cNvSpPr>
          <p:nvPr>
            <p:ph idx="1"/>
          </p:nvPr>
        </p:nvSpPr>
        <p:spPr>
          <a:xfrm>
            <a:off x="838200" y="1182255"/>
            <a:ext cx="10515600" cy="499470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457200" indent="-431800">
              <a:spcBef>
                <a:spcPts val="0"/>
              </a:spcBef>
              <a:buSzPts val="3200"/>
            </a:pPr>
            <a:r>
              <a:rPr lang="en-US" dirty="0"/>
              <a:t>Examined implicit bias in financial aid policies and procedures</a:t>
            </a:r>
          </a:p>
          <a:p>
            <a:pPr marL="457200" indent="-431800">
              <a:spcBef>
                <a:spcPts val="0"/>
              </a:spcBef>
              <a:buSzPts val="3200"/>
            </a:pPr>
            <a:r>
              <a:rPr lang="en-US" dirty="0"/>
              <a:t>As individuals, we all have implicit or unconscious biases which are the assumptions, stereotypes, and unintentional beliefs about others based on their perceivable characteristics</a:t>
            </a:r>
            <a:endParaRPr dirty="0"/>
          </a:p>
          <a:p>
            <a:pPr marL="457200" indent="-431800">
              <a:spcBef>
                <a:spcPts val="0"/>
              </a:spcBef>
              <a:buSzPts val="3200"/>
            </a:pPr>
            <a:r>
              <a:rPr lang="en-US" dirty="0"/>
              <a:t>The toolkit recognizes the biases and provides recommendations to eliminate them</a:t>
            </a:r>
            <a:endParaRPr dirty="0"/>
          </a:p>
          <a:p>
            <a:pPr marL="342900" indent="-139700">
              <a:spcBef>
                <a:spcPts val="0"/>
              </a:spcBef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e00dc5db7b_1_1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NASFAA Toolkit Topics</a:t>
            </a:r>
            <a:endParaRPr dirty="0"/>
          </a:p>
        </p:txBody>
      </p:sp>
      <p:sp>
        <p:nvSpPr>
          <p:cNvPr id="283" name="Google Shape;283;ge00dc5db7b_1_18"/>
          <p:cNvSpPr txBox="1">
            <a:spLocks noGrp="1"/>
          </p:cNvSpPr>
          <p:nvPr>
            <p:ph idx="1"/>
          </p:nvPr>
        </p:nvSpPr>
        <p:spPr>
          <a:xfrm>
            <a:off x="912090" y="1252970"/>
            <a:ext cx="10515600" cy="4351338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457200" indent="-431800">
              <a:spcBef>
                <a:spcPts val="640"/>
              </a:spcBef>
              <a:buSzPts val="3200"/>
            </a:pPr>
            <a:r>
              <a:rPr lang="en-US" dirty="0"/>
              <a:t>Awareness and Individual Development Policy</a:t>
            </a:r>
            <a:endParaRPr dirty="0"/>
          </a:p>
          <a:p>
            <a:pPr marL="457200" indent="-431800">
              <a:spcBef>
                <a:spcPts val="0"/>
              </a:spcBef>
              <a:buSzPts val="3200"/>
            </a:pPr>
            <a:r>
              <a:rPr lang="en-US" dirty="0"/>
              <a:t>Cost of Attendance Policy</a:t>
            </a:r>
            <a:endParaRPr dirty="0"/>
          </a:p>
          <a:p>
            <a:pPr marL="457200" indent="-431800">
              <a:spcBef>
                <a:spcPts val="0"/>
              </a:spcBef>
              <a:buSzPts val="3200"/>
            </a:pPr>
            <a:r>
              <a:rPr lang="en-US" dirty="0"/>
              <a:t>Scholarship Policy</a:t>
            </a:r>
            <a:endParaRPr dirty="0"/>
          </a:p>
          <a:p>
            <a:pPr marL="457200" indent="-431800">
              <a:spcBef>
                <a:spcPts val="0"/>
              </a:spcBef>
              <a:buSzPts val="3200"/>
            </a:pPr>
            <a:r>
              <a:rPr lang="en-US" dirty="0"/>
              <a:t>Institutional Forms Policy</a:t>
            </a:r>
            <a:endParaRPr dirty="0"/>
          </a:p>
          <a:p>
            <a:pPr marL="457200" indent="-431800">
              <a:spcBef>
                <a:spcPts val="0"/>
              </a:spcBef>
              <a:buSzPts val="3200"/>
            </a:pPr>
            <a:r>
              <a:rPr lang="en-US" dirty="0"/>
              <a:t>Professional Judgment</a:t>
            </a:r>
            <a:endParaRPr dirty="0"/>
          </a:p>
          <a:p>
            <a:pPr marL="457200" indent="-431800">
              <a:spcBef>
                <a:spcPts val="0"/>
              </a:spcBef>
              <a:buSzPts val="3200"/>
            </a:pPr>
            <a:r>
              <a:rPr lang="en-US" dirty="0"/>
              <a:t>School Selected Verification Policy</a:t>
            </a:r>
            <a:endParaRPr dirty="0"/>
          </a:p>
          <a:p>
            <a:pPr marL="457200" indent="-431800">
              <a:spcBef>
                <a:spcPts val="0"/>
              </a:spcBef>
              <a:buSzPts val="3200"/>
            </a:pPr>
            <a:r>
              <a:rPr lang="en-US" dirty="0"/>
              <a:t>Communication Policy</a:t>
            </a:r>
            <a:endParaRPr dirty="0"/>
          </a:p>
          <a:p>
            <a:pPr marL="457200" indent="-431800">
              <a:spcBef>
                <a:spcPts val="0"/>
              </a:spcBef>
              <a:buSzPts val="3200"/>
            </a:pPr>
            <a:r>
              <a:rPr lang="en-US" dirty="0"/>
              <a:t>Student Worker Program Policy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e00dc5db7b_1_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>
                <a:latin typeface="+mj-lt"/>
              </a:rPr>
              <a:t>Practitioner’s View: Helen Faith</a:t>
            </a:r>
            <a:endParaRPr dirty="0">
              <a:latin typeface="+mj-lt"/>
            </a:endParaRPr>
          </a:p>
        </p:txBody>
      </p:sp>
      <p:sp>
        <p:nvSpPr>
          <p:cNvPr id="187" name="Google Shape;187;ge00dc5db7b_1_6"/>
          <p:cNvSpPr txBox="1">
            <a:spLocks noGrp="1"/>
          </p:cNvSpPr>
          <p:nvPr>
            <p:ph idx="1"/>
          </p:nvPr>
        </p:nvSpPr>
        <p:spPr>
          <a:xfrm>
            <a:off x="838200" y="1320014"/>
            <a:ext cx="10515600" cy="4351338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>
              <a:lnSpc>
                <a:spcPct val="115000"/>
              </a:lnSpc>
            </a:pPr>
            <a:r>
              <a:rPr lang="en-US" dirty="0">
                <a:latin typeface="Franklin Gothic Book"/>
              </a:rPr>
              <a:t>Professional Background</a:t>
            </a:r>
          </a:p>
          <a:p>
            <a:pPr>
              <a:lnSpc>
                <a:spcPct val="115000"/>
              </a:lnSpc>
            </a:pPr>
            <a:r>
              <a:rPr lang="en-US" dirty="0">
                <a:latin typeface="Franklin Gothic Book"/>
              </a:rPr>
              <a:t>Personal Biases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2BCBB-F1FF-4F2B-9F9A-959E66457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>
                <a:latin typeface="+mj-lt"/>
              </a:rPr>
              <a:t>Practitioner’s View: Marvin Smith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1A8AF-A000-4CA9-88F7-5786B5E6F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481" y="159940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Franklin Gothic Book"/>
              </a:rPr>
              <a:t>Professional Background</a:t>
            </a:r>
          </a:p>
          <a:p>
            <a:r>
              <a:rPr lang="en-US" dirty="0">
                <a:latin typeface="Franklin Gothic Book"/>
              </a:rPr>
              <a:t>Personal Biases</a:t>
            </a:r>
          </a:p>
        </p:txBody>
      </p:sp>
    </p:spTree>
    <p:extLst>
      <p:ext uri="{BB962C8B-B14F-4D97-AF65-F5344CB8AC3E}">
        <p14:creationId xmlns:p14="http://schemas.microsoft.com/office/powerpoint/2010/main" val="2215292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2BCBB-F1FF-4F2B-9F9A-959E66457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>
                <a:latin typeface="+mj-lt"/>
              </a:rPr>
              <a:t>Practitioner’s View: Jackie Copeland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1A8AF-A000-4CA9-88F7-5786B5E6F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481" y="1599406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Franklin Gothic Book"/>
              </a:rPr>
              <a:t>Professional Background</a:t>
            </a:r>
          </a:p>
          <a:p>
            <a:r>
              <a:rPr lang="en-US" dirty="0">
                <a:latin typeface="Franklin Gothic Book"/>
              </a:rPr>
              <a:t>Personal Biases</a:t>
            </a:r>
          </a:p>
        </p:txBody>
      </p:sp>
    </p:spTree>
    <p:extLst>
      <p:ext uri="{BB962C8B-B14F-4D97-AF65-F5344CB8AC3E}">
        <p14:creationId xmlns:p14="http://schemas.microsoft.com/office/powerpoint/2010/main" val="3265975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e00dc5db7b_1_12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58622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 fontScale="90000"/>
          </a:bodyPr>
          <a:lstStyle/>
          <a:p>
            <a:r>
              <a:rPr lang="en-US" dirty="0">
                <a:latin typeface="+mj-lt"/>
              </a:rPr>
              <a:t>Addressing Bias in Our Offices</a:t>
            </a:r>
            <a:endParaRPr dirty="0">
              <a:latin typeface="+mj-lt"/>
            </a:endParaRPr>
          </a:p>
        </p:txBody>
      </p:sp>
      <p:sp>
        <p:nvSpPr>
          <p:cNvPr id="194" name="Google Shape;194;ge00dc5db7b_1_12"/>
          <p:cNvSpPr txBox="1">
            <a:spLocks noGrp="1"/>
          </p:cNvSpPr>
          <p:nvPr>
            <p:ph idx="1"/>
          </p:nvPr>
        </p:nvSpPr>
        <p:spPr>
          <a:xfrm>
            <a:off x="838200" y="1219200"/>
            <a:ext cx="4775421" cy="5068599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Franklin Gothic Book" panose="020B0503020102020204" pitchFamily="34" charset="0"/>
              </a:rPr>
              <a:t>Verification</a:t>
            </a:r>
          </a:p>
          <a:p>
            <a:pPr>
              <a:spcBef>
                <a:spcPts val="0"/>
              </a:spcBef>
            </a:pPr>
            <a:endParaRPr lang="en-US" dirty="0">
              <a:latin typeface="Franklin Gothic Book" panose="020B05030201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Franklin Gothic Book" panose="020B0503020102020204" pitchFamily="34" charset="0"/>
              </a:rPr>
              <a:t>Deadlines</a:t>
            </a:r>
          </a:p>
          <a:p>
            <a:pPr>
              <a:spcBef>
                <a:spcPts val="0"/>
              </a:spcBef>
            </a:pPr>
            <a:endParaRPr lang="en-US" dirty="0">
              <a:latin typeface="Franklin Gothic Book" panose="020B05030201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Franklin Gothic Book" panose="020B0503020102020204" pitchFamily="34" charset="0"/>
              </a:rPr>
              <a:t>Disbursement Dates</a:t>
            </a:r>
          </a:p>
          <a:p>
            <a:pPr>
              <a:spcBef>
                <a:spcPts val="0"/>
              </a:spcBef>
            </a:pPr>
            <a:endParaRPr lang="en-US" dirty="0">
              <a:latin typeface="Franklin Gothic Book" panose="020B05030201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Franklin Gothic Book" panose="020B0503020102020204" pitchFamily="34" charset="0"/>
              </a:rPr>
              <a:t>Nuclear Family Assumptions</a:t>
            </a:r>
          </a:p>
          <a:p>
            <a:pPr>
              <a:spcBef>
                <a:spcPts val="0"/>
              </a:spcBef>
            </a:pPr>
            <a:endParaRPr lang="en-US" dirty="0">
              <a:latin typeface="Franklin Gothic Book" panose="020B05030201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Franklin Gothic Book" panose="020B0503020102020204" pitchFamily="34" charset="0"/>
              </a:rPr>
              <a:t>Professional Judgment</a:t>
            </a:r>
          </a:p>
          <a:p>
            <a:pPr>
              <a:spcBef>
                <a:spcPts val="0"/>
              </a:spcBef>
            </a:pPr>
            <a:endParaRPr lang="en-US" dirty="0">
              <a:latin typeface="Franklin Gothic Book" panose="020B05030201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Franklin Gothic Book" panose="020B0503020102020204" pitchFamily="34" charset="0"/>
              </a:rPr>
              <a:t>Satisfactory Academic Progress</a:t>
            </a:r>
          </a:p>
        </p:txBody>
      </p:sp>
      <p:sp>
        <p:nvSpPr>
          <p:cNvPr id="4" name="Google Shape;194;ge00dc5db7b_1_12"/>
          <p:cNvSpPr txBox="1">
            <a:spLocks/>
          </p:cNvSpPr>
          <p:nvPr/>
        </p:nvSpPr>
        <p:spPr>
          <a:xfrm>
            <a:off x="5700342" y="1219200"/>
            <a:ext cx="5147807" cy="4974384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>
                <a:latin typeface="Franklin Gothic Book"/>
              </a:rPr>
              <a:t>Past Due Balance Holds</a:t>
            </a:r>
          </a:p>
          <a:p>
            <a:pPr>
              <a:spcBef>
                <a:spcPts val="0"/>
              </a:spcBef>
            </a:pPr>
            <a:endParaRPr lang="en-US" dirty="0">
              <a:latin typeface="Franklin Gothic Book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Franklin Gothic Book"/>
              </a:rPr>
              <a:t>Communications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>
              <a:latin typeface="Franklin Gothic Book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Franklin Gothic Book"/>
              </a:rPr>
              <a:t>Scholarship Processes</a:t>
            </a:r>
          </a:p>
          <a:p>
            <a:pPr>
              <a:spcBef>
                <a:spcPts val="0"/>
              </a:spcBef>
            </a:pPr>
            <a:endParaRPr lang="en-US" dirty="0">
              <a:latin typeface="Franklin Gothic Book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Franklin Gothic Book"/>
              </a:rPr>
              <a:t>Packaging Models</a:t>
            </a:r>
          </a:p>
          <a:p>
            <a:pPr>
              <a:spcBef>
                <a:spcPts val="0"/>
              </a:spcBef>
            </a:pPr>
            <a:endParaRPr lang="en-US" dirty="0">
              <a:latin typeface="Franklin Gothic Book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Franklin Gothic Book"/>
              </a:rPr>
              <a:t>Transfer Students</a:t>
            </a:r>
          </a:p>
          <a:p>
            <a:pPr>
              <a:spcBef>
                <a:spcPts val="0"/>
              </a:spcBef>
            </a:pPr>
            <a:endParaRPr lang="en-US" dirty="0">
              <a:latin typeface="Franklin Gothic Book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Franklin Gothic Book"/>
              </a:rPr>
              <a:t>Office Staffing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00dc5db7b_1_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/>
              <a:t>About Today’s Session</a:t>
            </a:r>
            <a:endParaRPr dirty="0"/>
          </a:p>
        </p:txBody>
      </p:sp>
      <p:sp>
        <p:nvSpPr>
          <p:cNvPr id="99" name="Google Shape;99;ge00dc5db7b_1_4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/>
              <a:t>Research Perspective</a:t>
            </a:r>
            <a:endParaRPr dirty="0"/>
          </a:p>
          <a:p>
            <a:pPr marL="0" indent="0"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Aid Director Perspective</a:t>
            </a:r>
            <a:endParaRPr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Dialogue Welcomed Throughout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e067a0d8f9_3_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/>
              <a:t>Verification</a:t>
            </a:r>
            <a:endParaRPr dirty="0"/>
          </a:p>
        </p:txBody>
      </p:sp>
      <p:sp>
        <p:nvSpPr>
          <p:cNvPr id="201" name="Google Shape;201;ge067a0d8f9_3_0"/>
          <p:cNvSpPr txBox="1">
            <a:spLocks noGrp="1"/>
          </p:cNvSpPr>
          <p:nvPr>
            <p:ph idx="1"/>
          </p:nvPr>
        </p:nvSpPr>
        <p:spPr>
          <a:xfrm>
            <a:off x="912091" y="1308389"/>
            <a:ext cx="10515600" cy="4351338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 lnSpcReduction="10000"/>
          </a:bodyPr>
          <a:lstStyle/>
          <a:p>
            <a:pPr marL="191770" indent="-342900">
              <a:buSzPct val="100000"/>
            </a:pPr>
            <a:r>
              <a:rPr lang="en-US" dirty="0"/>
              <a:t>How aware is your office of issues of bias in verification?</a:t>
            </a:r>
          </a:p>
          <a:p>
            <a:pPr marL="191770" indent="-342900">
              <a:buSzPct val="100000"/>
            </a:pPr>
            <a:endParaRPr lang="en-US" dirty="0"/>
          </a:p>
          <a:p>
            <a:pPr marL="191770" indent="-342900">
              <a:buSzPct val="100000"/>
            </a:pPr>
            <a:r>
              <a:rPr lang="en-US" dirty="0"/>
              <a:t>What impacts have you observed?</a:t>
            </a:r>
          </a:p>
          <a:p>
            <a:pPr marL="191770" indent="-342900">
              <a:buSzPct val="100000"/>
            </a:pPr>
            <a:endParaRPr lang="en-US" dirty="0"/>
          </a:p>
          <a:p>
            <a:pPr marL="191770" indent="-342900">
              <a:buSzPct val="100000"/>
            </a:pPr>
            <a:r>
              <a:rPr lang="en-US" dirty="0"/>
              <a:t>What voluntary practices might exacerbate these issues?</a:t>
            </a:r>
          </a:p>
          <a:p>
            <a:pPr marL="191770" indent="-342900">
              <a:buSzPct val="100000"/>
            </a:pPr>
            <a:endParaRPr lang="en-US" dirty="0"/>
          </a:p>
          <a:p>
            <a:pPr marL="191770" indent="-342900">
              <a:buSzPct val="100000"/>
            </a:pPr>
            <a:r>
              <a:rPr lang="en-US" dirty="0"/>
              <a:t>What steps might your office consider to mitigate bias baked into verification selection and the disproportionate impact on disadvantaged populations?</a:t>
            </a:r>
          </a:p>
          <a:p>
            <a:pPr marL="191770" indent="-342900">
              <a:buSzPct val="100000"/>
            </a:pPr>
            <a:endParaRPr lang="en-US" dirty="0"/>
          </a:p>
          <a:p>
            <a:pPr marL="191770" indent="-342900">
              <a:buSzPct val="100000"/>
            </a:pPr>
            <a:endParaRPr lang="en-US" dirty="0"/>
          </a:p>
          <a:p>
            <a:pPr marL="191770" indent="-342900">
              <a:buSzPct val="100000"/>
            </a:pPr>
            <a:endParaRPr dirty="0"/>
          </a:p>
          <a:p>
            <a:pPr marL="191770" indent="-342900">
              <a:buSzPct val="1000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4743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e067a0d8f9_3_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/>
              <a:t>Deadlines</a:t>
            </a:r>
            <a:endParaRPr dirty="0"/>
          </a:p>
        </p:txBody>
      </p:sp>
      <p:sp>
        <p:nvSpPr>
          <p:cNvPr id="201" name="Google Shape;201;ge067a0d8f9_3_0"/>
          <p:cNvSpPr txBox="1">
            <a:spLocks noGrp="1"/>
          </p:cNvSpPr>
          <p:nvPr>
            <p:ph idx="1"/>
          </p:nvPr>
        </p:nvSpPr>
        <p:spPr>
          <a:xfrm>
            <a:off x="912091" y="1308389"/>
            <a:ext cx="10515600" cy="4351338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191770" indent="-342900">
              <a:buSzPct val="100000"/>
            </a:pPr>
            <a:r>
              <a:rPr lang="en-US" dirty="0"/>
              <a:t>Do your deadlines serve your staff, the institution, or your students?</a:t>
            </a:r>
          </a:p>
          <a:p>
            <a:pPr marL="191770" indent="-342900">
              <a:buSzPct val="100000"/>
            </a:pPr>
            <a:endParaRPr lang="en-US" dirty="0"/>
          </a:p>
          <a:p>
            <a:pPr marL="191770" indent="-342900">
              <a:buSzPct val="100000"/>
            </a:pPr>
            <a:r>
              <a:rPr lang="en-US" dirty="0"/>
              <a:t>Which students do not meet deadlines?</a:t>
            </a:r>
          </a:p>
          <a:p>
            <a:pPr marL="191770" indent="-342900">
              <a:buSzPct val="100000"/>
            </a:pPr>
            <a:endParaRPr lang="en-US" dirty="0"/>
          </a:p>
          <a:p>
            <a:pPr marL="191770" indent="-342900">
              <a:buSzPct val="100000"/>
            </a:pPr>
            <a:endParaRPr lang="en-US" dirty="0"/>
          </a:p>
          <a:p>
            <a:pPr marL="191770" indent="-342900">
              <a:buSzPct val="100000"/>
            </a:pPr>
            <a:endParaRPr lang="en-US" dirty="0"/>
          </a:p>
          <a:p>
            <a:pPr marL="191770" indent="-342900">
              <a:buSzPct val="100000"/>
            </a:pPr>
            <a:endParaRPr dirty="0"/>
          </a:p>
          <a:p>
            <a:pPr marL="191770" indent="-342900">
              <a:buSzPct val="100000"/>
            </a:pP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e067a0d8f9_3_0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71912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/>
              <a:t>Disbursement Dates</a:t>
            </a:r>
            <a:endParaRPr dirty="0"/>
          </a:p>
        </p:txBody>
      </p:sp>
      <p:sp>
        <p:nvSpPr>
          <p:cNvPr id="201" name="Google Shape;201;ge067a0d8f9_3_0"/>
          <p:cNvSpPr txBox="1">
            <a:spLocks noGrp="1"/>
          </p:cNvSpPr>
          <p:nvPr>
            <p:ph idx="1"/>
          </p:nvPr>
        </p:nvSpPr>
        <p:spPr>
          <a:xfrm>
            <a:off x="912091" y="1308389"/>
            <a:ext cx="10515600" cy="4351338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>
              <a:buSzPct val="100000"/>
            </a:pPr>
            <a:r>
              <a:rPr lang="en-US" dirty="0"/>
              <a:t>Do you disburse all aid 10 days before beginning of terms?</a:t>
            </a:r>
          </a:p>
          <a:p>
            <a:pPr marL="191770" indent="-342900">
              <a:buSzPct val="100000"/>
            </a:pPr>
            <a:endParaRPr lang="en-US" dirty="0"/>
          </a:p>
          <a:p>
            <a:pPr>
              <a:buSzPct val="100000"/>
            </a:pPr>
            <a:r>
              <a:rPr lang="en-US" dirty="0"/>
              <a:t>Do you disburse aid differently for different populations (athletes, parenting students, borrowers, SAP probation students, etc.)?</a:t>
            </a:r>
          </a:p>
          <a:p>
            <a:pPr marL="0" indent="0">
              <a:buSzPct val="100000"/>
              <a:buNone/>
            </a:pPr>
            <a:endParaRPr lang="en-US" dirty="0"/>
          </a:p>
          <a:p>
            <a:pPr marL="191770" indent="-342900">
              <a:buSzPct val="100000"/>
            </a:pPr>
            <a:endParaRPr lang="en-US" dirty="0"/>
          </a:p>
          <a:p>
            <a:pPr marL="191770" indent="-342900">
              <a:buSzPct val="100000"/>
            </a:pPr>
            <a:endParaRPr dirty="0"/>
          </a:p>
          <a:p>
            <a:pPr marL="191770" indent="-342900">
              <a:buSzPct val="1000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1771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e067a0d8f9_3_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/>
              <a:t>Nuclear Family Assumptions</a:t>
            </a:r>
            <a:endParaRPr dirty="0"/>
          </a:p>
        </p:txBody>
      </p:sp>
      <p:sp>
        <p:nvSpPr>
          <p:cNvPr id="250" name="Google Shape;250;ge067a0d8f9_3_36"/>
          <p:cNvSpPr txBox="1">
            <a:spLocks noGrp="1"/>
          </p:cNvSpPr>
          <p:nvPr>
            <p:ph idx="1"/>
          </p:nvPr>
        </p:nvSpPr>
        <p:spPr>
          <a:xfrm>
            <a:off x="774589" y="1316742"/>
            <a:ext cx="10515600" cy="4351338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 fontScale="92500" lnSpcReduction="10000"/>
          </a:bodyPr>
          <a:lstStyle/>
          <a:p>
            <a:pPr marL="342900" indent="-342900">
              <a:spcBef>
                <a:spcPts val="0"/>
              </a:spcBef>
              <a:buSzPts val="1440"/>
              <a:buChar char="●"/>
            </a:pPr>
            <a:r>
              <a:rPr lang="en-US" dirty="0"/>
              <a:t>How do you manage dependency status appeals and family estrangement? </a:t>
            </a:r>
            <a:endParaRPr dirty="0"/>
          </a:p>
          <a:p>
            <a:pPr marL="342900" indent="-342900">
              <a:spcBef>
                <a:spcPts val="100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1000"/>
              </a:spcBef>
              <a:buSzPts val="1440"/>
              <a:buChar char="●"/>
            </a:pPr>
            <a:r>
              <a:rPr lang="en-US" dirty="0"/>
              <a:t>How do you assist students living with grandparents, relatives, friends, etc.? </a:t>
            </a:r>
            <a:endParaRPr dirty="0"/>
          </a:p>
          <a:p>
            <a:pPr marL="342900" indent="-342900">
              <a:spcBef>
                <a:spcPts val="100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1000"/>
              </a:spcBef>
              <a:buSzPts val="1440"/>
              <a:buChar char="●"/>
            </a:pPr>
            <a:r>
              <a:rPr lang="en-US" dirty="0"/>
              <a:t>How do you view non-custodial parents and spouses who won't support student?</a:t>
            </a:r>
            <a:endParaRPr dirty="0"/>
          </a:p>
          <a:p>
            <a:pPr marL="342900" indent="-342900">
              <a:spcBef>
                <a:spcPts val="100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1000"/>
              </a:spcBef>
              <a:buSzPts val="1440"/>
              <a:buChar char="●"/>
            </a:pPr>
            <a:r>
              <a:rPr lang="en-US" dirty="0"/>
              <a:t>How do you assist undocumented students or those with undocumented parents?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e067a0d8f9_3_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/>
              <a:t>Professional Judgment</a:t>
            </a:r>
            <a:endParaRPr dirty="0"/>
          </a:p>
        </p:txBody>
      </p:sp>
      <p:sp>
        <p:nvSpPr>
          <p:cNvPr id="222" name="Google Shape;222;ge067a0d8f9_3_12"/>
          <p:cNvSpPr txBox="1">
            <a:spLocks noGrp="1"/>
          </p:cNvSpPr>
          <p:nvPr>
            <p:ph idx="1"/>
          </p:nvPr>
        </p:nvSpPr>
        <p:spPr>
          <a:xfrm>
            <a:off x="727363" y="1409989"/>
            <a:ext cx="10515600" cy="4351338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 fontScale="85000" lnSpcReduction="20000"/>
          </a:bodyPr>
          <a:lstStyle/>
          <a:p>
            <a:pPr marL="342900" indent="-322326">
              <a:lnSpc>
                <a:spcPct val="115000"/>
              </a:lnSpc>
              <a:spcBef>
                <a:spcPts val="0"/>
              </a:spcBef>
              <a:buSzPct val="45000"/>
              <a:buChar char="●"/>
            </a:pPr>
            <a:r>
              <a:rPr lang="en-US" dirty="0"/>
              <a:t>How do you publicize the types of PJ students can access (i.e., EFC, COA, Dependency Overrides, SAP, etc.)?</a:t>
            </a:r>
            <a:endParaRPr dirty="0"/>
          </a:p>
          <a:p>
            <a:pPr marL="342900" indent="-322326">
              <a:lnSpc>
                <a:spcPct val="115000"/>
              </a:lnSpc>
              <a:spcBef>
                <a:spcPts val="1000"/>
              </a:spcBef>
              <a:buSzPct val="45000"/>
              <a:buChar char="●"/>
            </a:pPr>
            <a:endParaRPr lang="en-US" dirty="0"/>
          </a:p>
          <a:p>
            <a:pPr marL="342900" indent="-322326">
              <a:lnSpc>
                <a:spcPct val="115000"/>
              </a:lnSpc>
              <a:spcBef>
                <a:spcPts val="1000"/>
              </a:spcBef>
              <a:buSzPct val="45000"/>
              <a:buChar char="●"/>
            </a:pPr>
            <a:r>
              <a:rPr lang="en-US" dirty="0"/>
              <a:t>How difficult are your processes to navigate successfully and how do you assess difficulty?</a:t>
            </a:r>
            <a:endParaRPr dirty="0"/>
          </a:p>
          <a:p>
            <a:pPr marL="342900" indent="-322326">
              <a:lnSpc>
                <a:spcPct val="115000"/>
              </a:lnSpc>
              <a:spcBef>
                <a:spcPts val="1000"/>
              </a:spcBef>
              <a:buSzPct val="45000"/>
              <a:buChar char="●"/>
            </a:pPr>
            <a:endParaRPr lang="en-US" dirty="0"/>
          </a:p>
          <a:p>
            <a:pPr marL="342900" indent="-322326">
              <a:lnSpc>
                <a:spcPct val="115000"/>
              </a:lnSpc>
              <a:spcBef>
                <a:spcPts val="1000"/>
              </a:spcBef>
              <a:buSzPct val="45000"/>
              <a:buChar char="●"/>
            </a:pPr>
            <a:r>
              <a:rPr lang="en-US" dirty="0"/>
              <a:t>What assistance do you or could you provide to mitigate barriers?</a:t>
            </a:r>
            <a:endParaRPr dirty="0"/>
          </a:p>
          <a:p>
            <a:pPr marL="342900" indent="-322326">
              <a:lnSpc>
                <a:spcPct val="115000"/>
              </a:lnSpc>
              <a:spcBef>
                <a:spcPts val="1000"/>
              </a:spcBef>
              <a:buSzPct val="45000"/>
              <a:buChar char="●"/>
            </a:pPr>
            <a:endParaRPr lang="en-US" dirty="0"/>
          </a:p>
          <a:p>
            <a:pPr marL="342900" indent="-322326">
              <a:lnSpc>
                <a:spcPct val="115000"/>
              </a:lnSpc>
              <a:spcBef>
                <a:spcPts val="1000"/>
              </a:spcBef>
              <a:buSzPct val="45000"/>
              <a:buChar char="●"/>
            </a:pPr>
            <a:r>
              <a:rPr lang="en-US" dirty="0"/>
              <a:t>What challenges does your office face in improving students’ and families’ experiences and outcomes?</a:t>
            </a:r>
            <a:endParaRPr dirty="0"/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e067a0d8f9_3_55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24204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/>
              <a:t>Past Due Balance Holds</a:t>
            </a:r>
            <a:endParaRPr dirty="0"/>
          </a:p>
        </p:txBody>
      </p:sp>
      <p:sp>
        <p:nvSpPr>
          <p:cNvPr id="229" name="Google Shape;229;ge067a0d8f9_3_55"/>
          <p:cNvSpPr txBox="1">
            <a:spLocks noGrp="1"/>
          </p:cNvSpPr>
          <p:nvPr>
            <p:ph idx="1"/>
          </p:nvPr>
        </p:nvSpPr>
        <p:spPr>
          <a:xfrm>
            <a:off x="838200" y="1248355"/>
            <a:ext cx="10515600" cy="4928608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342900" indent="-336042">
              <a:lnSpc>
                <a:spcPct val="115000"/>
              </a:lnSpc>
              <a:spcBef>
                <a:spcPts val="1000"/>
              </a:spcBef>
              <a:buSzPct val="45000"/>
              <a:buChar char="●"/>
            </a:pPr>
            <a:r>
              <a:rPr lang="en-US" dirty="0"/>
              <a:t>How does your school deal with balances when a student wants to re-enter?</a:t>
            </a:r>
          </a:p>
          <a:p>
            <a:pPr marL="342900" indent="-336042">
              <a:lnSpc>
                <a:spcPct val="115000"/>
              </a:lnSpc>
              <a:spcBef>
                <a:spcPts val="1000"/>
              </a:spcBef>
              <a:buSzPct val="45000"/>
              <a:buChar char="●"/>
            </a:pPr>
            <a:endParaRPr lang="en-US" dirty="0"/>
          </a:p>
          <a:p>
            <a:pPr marL="342900" indent="-336042">
              <a:lnSpc>
                <a:spcPct val="115000"/>
              </a:lnSpc>
              <a:spcBef>
                <a:spcPts val="1000"/>
              </a:spcBef>
              <a:buSzPct val="45000"/>
              <a:buChar char="●"/>
            </a:pPr>
            <a:r>
              <a:rPr lang="en-US" dirty="0"/>
              <a:t>Do you cancel course registration for unpaid bills?</a:t>
            </a:r>
          </a:p>
          <a:p>
            <a:pPr marL="342900" indent="-336042">
              <a:lnSpc>
                <a:spcPct val="115000"/>
              </a:lnSpc>
              <a:spcBef>
                <a:spcPts val="1000"/>
              </a:spcBef>
              <a:buSzPct val="45000"/>
              <a:buChar char="●"/>
            </a:pPr>
            <a:endParaRPr lang="en-US" dirty="0"/>
          </a:p>
          <a:p>
            <a:pPr marL="342900" indent="-336042">
              <a:lnSpc>
                <a:spcPct val="115000"/>
              </a:lnSpc>
              <a:spcBef>
                <a:spcPts val="1000"/>
              </a:spcBef>
              <a:buSzPct val="45000"/>
              <a:buChar char="●"/>
            </a:pPr>
            <a:r>
              <a:rPr lang="en-US" dirty="0"/>
              <a:t>Do you hold academic transcripts?</a:t>
            </a:r>
            <a:endParaRPr dirty="0"/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e067a0d8f9_3_6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/>
              <a:t>Satisfactory Academic Progress</a:t>
            </a:r>
            <a:endParaRPr dirty="0"/>
          </a:p>
        </p:txBody>
      </p:sp>
      <p:sp>
        <p:nvSpPr>
          <p:cNvPr id="236" name="Google Shape;236;ge067a0d8f9_3_61"/>
          <p:cNvSpPr txBox="1">
            <a:spLocks noGrp="1"/>
          </p:cNvSpPr>
          <p:nvPr>
            <p:ph idx="1"/>
          </p:nvPr>
        </p:nvSpPr>
        <p:spPr>
          <a:xfrm>
            <a:off x="766762" y="1113184"/>
            <a:ext cx="10515600" cy="4563717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US" dirty="0"/>
              <a:t>The Student Success Through Applied Research (SSTAR) Lab at UW-Madison analyzed SAP data from 2014-2021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US" dirty="0"/>
              <a:t>Several factors correlated with increased likelihood of not meeting SAP:</a:t>
            </a:r>
          </a:p>
          <a:p>
            <a:pPr>
              <a:lnSpc>
                <a:spcPct val="115000"/>
              </a:lnSpc>
            </a:pPr>
            <a:r>
              <a:rPr lang="en-US" dirty="0"/>
              <a:t>Black students, Hispanic students, older students, Asian students, those who identify with two or more racial groups, Wisconsin residents, and Pell recipients </a:t>
            </a:r>
          </a:p>
          <a:p>
            <a:pPr>
              <a:lnSpc>
                <a:spcPct val="115000"/>
              </a:lnSpc>
            </a:pPr>
            <a:r>
              <a:rPr lang="en-US" dirty="0"/>
              <a:t>Some factors had no significant correlation with SAP: Dependency status, transfer status, first-generation status</a:t>
            </a:r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A78CC-4CC2-44AA-BE9D-4DB7C00D6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/>
          <a:lstStyle/>
          <a:p>
            <a:r>
              <a:rPr lang="en-US" dirty="0"/>
              <a:t>Satisfactory Academic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0F416-D5B1-4B25-B525-CDD4BC4A5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dirty="0"/>
              <a:t>Have you reviewed your SAP statistics?</a:t>
            </a:r>
          </a:p>
          <a:p>
            <a:pPr>
              <a:lnSpc>
                <a:spcPct val="115000"/>
              </a:lnSpc>
              <a:spcBef>
                <a:spcPts val="0"/>
              </a:spcBef>
              <a:buSzPct val="100000"/>
            </a:pPr>
            <a:endParaRPr lang="en-US" dirty="0"/>
          </a:p>
          <a:p>
            <a:pPr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dirty="0"/>
              <a:t>Have you taken steps to mitigate SAP appeal biases?</a:t>
            </a:r>
          </a:p>
          <a:p>
            <a:endParaRPr lang="en-US" dirty="0"/>
          </a:p>
          <a:p>
            <a:r>
              <a:rPr lang="en-US" dirty="0"/>
              <a:t>How do you manage different appeal processes? </a:t>
            </a:r>
          </a:p>
          <a:p>
            <a:endParaRPr lang="en-US" dirty="0"/>
          </a:p>
          <a:p>
            <a:r>
              <a:rPr lang="en-US" dirty="0"/>
              <a:t>Do you worry about federal scrutiny of SAP appeal exceptions?</a:t>
            </a:r>
          </a:p>
          <a:p>
            <a:endParaRPr lang="en-US" dirty="0"/>
          </a:p>
          <a:p>
            <a:r>
              <a:rPr lang="en-US" dirty="0"/>
              <a:t>Do you worry about campus scrutiny of allowing struggling students to progress?</a:t>
            </a:r>
          </a:p>
          <a:p>
            <a:endParaRPr lang="en-US" dirty="0"/>
          </a:p>
          <a:p>
            <a:r>
              <a:rPr lang="en-US" dirty="0"/>
              <a:t>How do you ensure consistent appeal decision in large office?</a:t>
            </a:r>
          </a:p>
          <a:p>
            <a:endParaRPr lang="en-US" dirty="0"/>
          </a:p>
          <a:p>
            <a:r>
              <a:rPr lang="en-US" dirty="0"/>
              <a:t>How do you present students ALL appeal options?</a:t>
            </a:r>
          </a:p>
        </p:txBody>
      </p:sp>
    </p:spTree>
    <p:extLst>
      <p:ext uri="{BB962C8B-B14F-4D97-AF65-F5344CB8AC3E}">
        <p14:creationId xmlns:p14="http://schemas.microsoft.com/office/powerpoint/2010/main" val="3788416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e067a0d8f9_3_1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/>
              <a:t>Communications</a:t>
            </a:r>
          </a:p>
        </p:txBody>
      </p:sp>
      <p:sp>
        <p:nvSpPr>
          <p:cNvPr id="243" name="Google Shape;243;ge067a0d8f9_3_18"/>
          <p:cNvSpPr txBox="1">
            <a:spLocks noGrp="1"/>
          </p:cNvSpPr>
          <p:nvPr>
            <p:ph idx="1"/>
          </p:nvPr>
        </p:nvSpPr>
        <p:spPr>
          <a:xfrm>
            <a:off x="838200" y="1113184"/>
            <a:ext cx="10515600" cy="5063779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 fontScale="92500" lnSpcReduction="10000"/>
          </a:bodyPr>
          <a:lstStyle/>
          <a:p>
            <a:pPr marL="342900" indent="-342900">
              <a:spcBef>
                <a:spcPts val="0"/>
              </a:spcBef>
              <a:buSzPts val="1440"/>
              <a:buChar char="●"/>
            </a:pPr>
            <a:r>
              <a:rPr lang="en-US" dirty="0"/>
              <a:t>Easy to access information on your website and in your written materials?</a:t>
            </a:r>
            <a:endParaRPr dirty="0"/>
          </a:p>
          <a:p>
            <a:pPr marL="342900" indent="-342900">
              <a:spcBef>
                <a:spcPts val="100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1000"/>
              </a:spcBef>
              <a:buSzPts val="1440"/>
              <a:buChar char="●"/>
            </a:pPr>
            <a:r>
              <a:rPr lang="en-US" dirty="0"/>
              <a:t>Outreach for incomplete files?</a:t>
            </a:r>
            <a:endParaRPr dirty="0"/>
          </a:p>
          <a:p>
            <a:pPr marL="342900" indent="-342900">
              <a:spcBef>
                <a:spcPts val="100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1000"/>
              </a:spcBef>
              <a:buSzPts val="1440"/>
              <a:buChar char="●"/>
            </a:pPr>
            <a:r>
              <a:rPr lang="en-US" dirty="0"/>
              <a:t>Forms to help guide applicants?</a:t>
            </a:r>
            <a:endParaRPr dirty="0"/>
          </a:p>
          <a:p>
            <a:pPr marL="342900" indent="-342900">
              <a:spcBef>
                <a:spcPts val="100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1000"/>
              </a:spcBef>
              <a:buSzPts val="1440"/>
              <a:buChar char="●"/>
            </a:pPr>
            <a:r>
              <a:rPr lang="en-US" dirty="0"/>
              <a:t>Text/email info?</a:t>
            </a:r>
            <a:endParaRPr dirty="0"/>
          </a:p>
          <a:p>
            <a:pPr marL="342900" indent="-342900">
              <a:spcBef>
                <a:spcPts val="100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1000"/>
              </a:spcBef>
              <a:buSzPts val="1440"/>
              <a:buChar char="●"/>
            </a:pPr>
            <a:r>
              <a:rPr lang="en-US" dirty="0"/>
              <a:t>Who works on your communication language?</a:t>
            </a:r>
          </a:p>
          <a:p>
            <a:pPr marL="342900" indent="-342900">
              <a:spcBef>
                <a:spcPts val="100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1000"/>
              </a:spcBef>
              <a:buSzPts val="1440"/>
              <a:buChar char="●"/>
            </a:pPr>
            <a:r>
              <a:rPr lang="en-US" dirty="0"/>
              <a:t>Are you engaging student feedback on communication efforts?</a:t>
            </a:r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e067a0d8f9_3_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/>
              <a:t>Scholarship Processes</a:t>
            </a:r>
            <a:endParaRPr dirty="0"/>
          </a:p>
        </p:txBody>
      </p:sp>
      <p:sp>
        <p:nvSpPr>
          <p:cNvPr id="257" name="Google Shape;257;ge067a0d8f9_3_42"/>
          <p:cNvSpPr txBox="1">
            <a:spLocks noGrp="1"/>
          </p:cNvSpPr>
          <p:nvPr>
            <p:ph idx="1"/>
          </p:nvPr>
        </p:nvSpPr>
        <p:spPr>
          <a:xfrm>
            <a:off x="838200" y="1001863"/>
            <a:ext cx="10515600" cy="4842345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 fontScale="85000" lnSpcReduction="10000"/>
          </a:bodyPr>
          <a:lstStyle/>
          <a:p>
            <a:pPr>
              <a:lnSpc>
                <a:spcPct val="115000"/>
              </a:lnSpc>
            </a:pPr>
            <a:r>
              <a:rPr lang="en-US" dirty="0"/>
              <a:t>Who receives the most scholarships on your campus? </a:t>
            </a:r>
            <a:endParaRPr dirty="0"/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How are more affluent students able to win more scholarships?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How are test scores now used in scholarship selection processes?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How is volunteer work evaluated in scholarship selection processes?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How does GPA renewal criteria and one-year awards impact scholarship recipients?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Has your campus engaged in addressing implicit bias in scholarship selection?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e00dc5db7b_1_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/>
              <a:t>What the Research Tells Us About Bias in Student Aid</a:t>
            </a:r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e067a0d8f9_3_49"/>
          <p:cNvSpPr txBox="1">
            <a:spLocks noGrp="1"/>
          </p:cNvSpPr>
          <p:nvPr>
            <p:ph type="title"/>
          </p:nvPr>
        </p:nvSpPr>
        <p:spPr>
          <a:xfrm>
            <a:off x="591378" y="388979"/>
            <a:ext cx="11009243" cy="779864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/>
              <a:t>Addressing Implicit Bias in Scholarship Selection</a:t>
            </a:r>
            <a:endParaRPr dirty="0"/>
          </a:p>
        </p:txBody>
      </p:sp>
      <p:sp>
        <p:nvSpPr>
          <p:cNvPr id="264" name="Google Shape;264;ge067a0d8f9_3_49"/>
          <p:cNvSpPr txBox="1">
            <a:spLocks noGrp="1"/>
          </p:cNvSpPr>
          <p:nvPr>
            <p:ph idx="1"/>
          </p:nvPr>
        </p:nvSpPr>
        <p:spPr>
          <a:xfrm>
            <a:off x="838200" y="1240403"/>
            <a:ext cx="10515600" cy="4936560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>
              <a:lnSpc>
                <a:spcPct val="115000"/>
              </a:lnSpc>
              <a:buSzPct val="100000"/>
            </a:pPr>
            <a:r>
              <a:rPr lang="en-US" dirty="0"/>
              <a:t>Lo Moser Klink at UW-Madison developed an intervention for scholarship administrators to learn about implicit bias and apply a holistic review of applications, comprised of three parts: </a:t>
            </a:r>
            <a:endParaRPr dirty="0"/>
          </a:p>
          <a:p>
            <a:pPr lvl="1" indent="-35306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dirty="0"/>
              <a:t>Web pages on inclusive practices for scholarship administrators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https://financialaid.wisc.edu/types-of-aid/scholarships/inclusive-practices/</a:t>
            </a:r>
            <a:r>
              <a:rPr lang="en-US" dirty="0"/>
              <a:t> </a:t>
            </a:r>
            <a:endParaRPr dirty="0"/>
          </a:p>
          <a:p>
            <a:pPr lvl="1" indent="-35306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dirty="0"/>
              <a:t>Holistic training modules</a:t>
            </a:r>
            <a:endParaRPr dirty="0"/>
          </a:p>
          <a:p>
            <a:pPr lvl="1" indent="-35306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dirty="0"/>
              <a:t>Annual meeting for all scholarship administrators with a featured topic on implicit bias, discussion of best practices, and review and update of website and training modules</a:t>
            </a:r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e067a0d8f9_3_1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/>
              <a:t>Packaging Policies</a:t>
            </a:r>
          </a:p>
        </p:txBody>
      </p:sp>
      <p:sp>
        <p:nvSpPr>
          <p:cNvPr id="243" name="Google Shape;243;ge067a0d8f9_3_18"/>
          <p:cNvSpPr txBox="1">
            <a:spLocks noGrp="1"/>
          </p:cNvSpPr>
          <p:nvPr>
            <p:ph idx="1"/>
          </p:nvPr>
        </p:nvSpPr>
        <p:spPr>
          <a:xfrm>
            <a:off x="838200" y="1375576"/>
            <a:ext cx="10515600" cy="4801387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342900" indent="-342900">
              <a:spcBef>
                <a:spcPts val="0"/>
              </a:spcBef>
              <a:buSzPts val="1440"/>
              <a:buChar char="●"/>
            </a:pPr>
            <a:r>
              <a:rPr lang="en-US" dirty="0"/>
              <a:t>How are you using priority deadlines?</a:t>
            </a:r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r>
              <a:rPr lang="en-US" dirty="0"/>
              <a:t>How are you limiting self-help aid?</a:t>
            </a:r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r>
              <a:rPr lang="en-US" dirty="0"/>
              <a:t>Are you packaging parent PLUS loans?</a:t>
            </a:r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r>
              <a:rPr lang="en-US" dirty="0"/>
              <a:t>How are scarce institutional resources distributed?</a:t>
            </a:r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r>
              <a:rPr lang="en-US" dirty="0"/>
              <a:t>How do you balance need-based aid with merit-based aid?</a:t>
            </a:r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r>
              <a:rPr lang="en-US" dirty="0"/>
              <a:t>How are you advocating for more aid for which groups of students?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99708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e067a0d8f9_3_1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/>
              <a:t>Transfer Students</a:t>
            </a:r>
          </a:p>
        </p:txBody>
      </p:sp>
      <p:sp>
        <p:nvSpPr>
          <p:cNvPr id="243" name="Google Shape;243;ge067a0d8f9_3_18"/>
          <p:cNvSpPr txBox="1">
            <a:spLocks noGrp="1"/>
          </p:cNvSpPr>
          <p:nvPr>
            <p:ph idx="1"/>
          </p:nvPr>
        </p:nvSpPr>
        <p:spPr>
          <a:xfrm>
            <a:off x="838200" y="1375576"/>
            <a:ext cx="10515600" cy="4801387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342900" indent="-342900">
              <a:spcBef>
                <a:spcPts val="0"/>
              </a:spcBef>
              <a:buSzPts val="1440"/>
              <a:buChar char="●"/>
            </a:pPr>
            <a:r>
              <a:rPr lang="en-US" dirty="0"/>
              <a:t>How do you assist transfer students facing higher costs at 4-year institutions?</a:t>
            </a:r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r>
              <a:rPr lang="en-US" dirty="0"/>
              <a:t>How do your aid policies impact transfer students?</a:t>
            </a:r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r>
              <a:rPr lang="en-US" dirty="0"/>
              <a:t>How does the timing of admissions decisions impact institutional aid and scholarship awarding?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42820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e067a0d8f9_3_1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r>
              <a:rPr lang="en-US" dirty="0"/>
              <a:t>Office Staffing</a:t>
            </a:r>
          </a:p>
        </p:txBody>
      </p:sp>
      <p:sp>
        <p:nvSpPr>
          <p:cNvPr id="243" name="Google Shape;243;ge067a0d8f9_3_18"/>
          <p:cNvSpPr txBox="1">
            <a:spLocks noGrp="1"/>
          </p:cNvSpPr>
          <p:nvPr>
            <p:ph idx="1"/>
          </p:nvPr>
        </p:nvSpPr>
        <p:spPr>
          <a:xfrm>
            <a:off x="838200" y="1375576"/>
            <a:ext cx="10515600" cy="4801387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342900" indent="-342900">
              <a:spcBef>
                <a:spcPts val="0"/>
              </a:spcBef>
              <a:buSzPts val="1440"/>
              <a:buChar char="●"/>
            </a:pPr>
            <a:r>
              <a:rPr lang="en-US" dirty="0"/>
              <a:t>How are you evaluating new staff hires?</a:t>
            </a:r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r>
              <a:rPr lang="en-US" dirty="0"/>
              <a:t>What are the qualities you are looking for in hiring?</a:t>
            </a:r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r>
              <a:rPr lang="en-US" dirty="0"/>
              <a:t>What experience are you expecting in hiring?</a:t>
            </a:r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endParaRPr lang="en-US" dirty="0"/>
          </a:p>
          <a:p>
            <a:pPr marL="342900" indent="-342900">
              <a:spcBef>
                <a:spcPts val="0"/>
              </a:spcBef>
              <a:buSzPts val="1440"/>
              <a:buChar char="●"/>
            </a:pPr>
            <a:r>
              <a:rPr lang="en-US" dirty="0"/>
              <a:t>How are you adapting office expectations with remote work realities?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12063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5660E-2211-420E-BA3C-CD44A5470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Questions?</a:t>
            </a:r>
          </a:p>
        </p:txBody>
      </p:sp>
      <p:graphicFrame>
        <p:nvGraphicFramePr>
          <p:cNvPr id="13" name="Text Placeholder 2">
            <a:extLst>
              <a:ext uri="{FF2B5EF4-FFF2-40B4-BE49-F238E27FC236}">
                <a16:creationId xmlns:a16="http://schemas.microsoft.com/office/drawing/2014/main" id="{A1EB918A-A014-4FD5-9F91-50CFB741C1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1163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857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00dc5db7b_1_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Bias &amp; Where it Can Exist </a:t>
            </a:r>
            <a:endParaRPr dirty="0"/>
          </a:p>
        </p:txBody>
      </p:sp>
      <p:sp>
        <p:nvSpPr>
          <p:cNvPr id="113" name="Google Shape;113;ge00dc5db7b_1_3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en-US" i="1" dirty="0">
                <a:solidFill>
                  <a:srgbClr val="3F3F3F"/>
                </a:solidFill>
              </a:rPr>
              <a:t>1)Applying for Aid – </a:t>
            </a:r>
            <a:br>
              <a:rPr lang="en-US" i="1" dirty="0">
                <a:solidFill>
                  <a:srgbClr val="3F3F3F"/>
                </a:solidFill>
              </a:rPr>
            </a:br>
            <a:r>
              <a:rPr lang="en-US" i="1" dirty="0">
                <a:solidFill>
                  <a:srgbClr val="3F3F3F"/>
                </a:solidFill>
              </a:rPr>
              <a:t>	</a:t>
            </a:r>
            <a:r>
              <a:rPr lang="en-US" dirty="0">
                <a:solidFill>
                  <a:srgbClr val="3F3F3F"/>
                </a:solidFill>
              </a:rPr>
              <a:t>Financial Aid Info, FAFSA, State Aid Applications</a:t>
            </a:r>
          </a:p>
          <a:p>
            <a:pPr mar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endParaRPr lang="en-US" i="1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en-US" i="1" dirty="0">
                <a:solidFill>
                  <a:srgbClr val="3F3F3F"/>
                </a:solidFill>
              </a:rPr>
              <a:t>2)Securing Aid –  </a:t>
            </a:r>
          </a:p>
          <a:p>
            <a:pPr mar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en-US" i="1" dirty="0">
                <a:solidFill>
                  <a:srgbClr val="3F3F3F"/>
                </a:solidFill>
              </a:rPr>
              <a:t>	</a:t>
            </a:r>
            <a:r>
              <a:rPr lang="en-US" dirty="0">
                <a:solidFill>
                  <a:srgbClr val="3F3F3F"/>
                </a:solidFill>
              </a:rPr>
              <a:t>Accepting Terms &amp; Conditions, Verification</a:t>
            </a:r>
          </a:p>
          <a:p>
            <a:pPr mar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endParaRPr lang="en-US" i="1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en-US" i="1" dirty="0">
                <a:solidFill>
                  <a:srgbClr val="3F3F3F"/>
                </a:solidFill>
              </a:rPr>
              <a:t>3)Managing Aid – </a:t>
            </a:r>
          </a:p>
          <a:p>
            <a:pPr mar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en-US" i="1" dirty="0">
                <a:solidFill>
                  <a:srgbClr val="3F3F3F"/>
                </a:solidFill>
              </a:rPr>
              <a:t>	</a:t>
            </a:r>
            <a:r>
              <a:rPr lang="en-US" dirty="0">
                <a:solidFill>
                  <a:srgbClr val="3F3F3F"/>
                </a:solidFill>
              </a:rPr>
              <a:t>SAP, Reapplying for Aid </a:t>
            </a:r>
            <a:endParaRPr dirty="0">
              <a:solidFill>
                <a:srgbClr val="3F3F3F"/>
              </a:solidFill>
            </a:endParaRPr>
          </a:p>
          <a:p>
            <a:pPr marL="0" indent="0">
              <a:spcBef>
                <a:spcPts val="64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00dc5db7b_1_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Financial Aid &amp; Racism</a:t>
            </a:r>
            <a:endParaRPr dirty="0"/>
          </a:p>
        </p:txBody>
      </p:sp>
      <p:sp>
        <p:nvSpPr>
          <p:cNvPr id="113" name="Google Shape;113;ge00dc5db7b_1_3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en-US" sz="2400" i="1" dirty="0">
                <a:solidFill>
                  <a:srgbClr val="3F3F3F"/>
                </a:solidFill>
              </a:rPr>
              <a:t>White and </a:t>
            </a:r>
            <a:r>
              <a:rPr lang="en-US" sz="2400" i="1" dirty="0" err="1">
                <a:solidFill>
                  <a:srgbClr val="3F3F3F"/>
                </a:solidFill>
              </a:rPr>
              <a:t>Dache</a:t>
            </a:r>
            <a:r>
              <a:rPr lang="en-US" sz="2400" i="1" dirty="0">
                <a:solidFill>
                  <a:srgbClr val="3F3F3F"/>
                </a:solidFill>
              </a:rPr>
              <a:t> (2019)</a:t>
            </a:r>
            <a:r>
              <a:rPr lang="en-US" sz="2400" dirty="0">
                <a:solidFill>
                  <a:srgbClr val="3F3F3F"/>
                </a:solidFill>
              </a:rPr>
              <a:t> </a:t>
            </a: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3F3F3F"/>
                </a:solidFill>
              </a:rPr>
              <a:t>Racism exists and influences financial aid at both the levels of the individual (students and staff) and the institutional (financial aid policies).</a:t>
            </a: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en-US" sz="2400" i="1" dirty="0" err="1">
                <a:solidFill>
                  <a:srgbClr val="3F3F3F"/>
                </a:solidFill>
              </a:rPr>
              <a:t>Hyploite</a:t>
            </a:r>
            <a:r>
              <a:rPr lang="en-US" sz="2400" i="1" dirty="0">
                <a:solidFill>
                  <a:srgbClr val="3F3F3F"/>
                </a:solidFill>
              </a:rPr>
              <a:t> and </a:t>
            </a:r>
            <a:r>
              <a:rPr lang="en-US" sz="2400" i="1" dirty="0" err="1">
                <a:solidFill>
                  <a:srgbClr val="3F3F3F"/>
                </a:solidFill>
              </a:rPr>
              <a:t>Tichavakunda</a:t>
            </a:r>
            <a:r>
              <a:rPr lang="en-US" sz="2400" i="1" dirty="0">
                <a:solidFill>
                  <a:srgbClr val="3F3F3F"/>
                </a:solidFill>
              </a:rPr>
              <a:t> (2019)</a:t>
            </a:r>
            <a:endParaRPr sz="2400" i="1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r>
              <a:rPr lang="en-US" sz="2400" dirty="0">
                <a:solidFill>
                  <a:srgbClr val="3F3F3F"/>
                </a:solidFill>
              </a:rPr>
              <a:t>Find that racism took the form in a racial stereotype and </a:t>
            </a:r>
            <a:r>
              <a:rPr lang="en-US" sz="2400" dirty="0" err="1">
                <a:solidFill>
                  <a:srgbClr val="3F3F3F"/>
                </a:solidFill>
              </a:rPr>
              <a:t>microaggression</a:t>
            </a:r>
            <a:r>
              <a:rPr lang="en-US" sz="2400" dirty="0">
                <a:solidFill>
                  <a:srgbClr val="3F3F3F"/>
                </a:solidFill>
              </a:rPr>
              <a:t>, added labor in searching for scholarships, and a factor in reinforcing the racial wealth divide.</a:t>
            </a: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64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8531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0a8e67806_0_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Financial Aid Income Verification &amp; Bias</a:t>
            </a:r>
            <a:endParaRPr dirty="0"/>
          </a:p>
        </p:txBody>
      </p:sp>
      <p:sp>
        <p:nvSpPr>
          <p:cNvPr id="120" name="Google Shape;120;ge0a8e67806_0_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3F3F3F"/>
                </a:solidFill>
              </a:rPr>
              <a:t>Financial Aid Offices spend an estimated 22% of operating budget on conducting verification (Guzman-Alvarez &amp; Page, 2021)</a:t>
            </a: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3F3F3F"/>
                </a:solidFill>
              </a:rPr>
              <a:t>Students selected more likely to be female, Black or first generation and less likely to enroll in higher education the fall immediately following high school graduation (Lee et al., 2021)</a:t>
            </a: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endParaRPr sz="2400" dirty="0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e00dc5db7b_1_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Case Study</a:t>
            </a:r>
            <a:endParaRPr dirty="0"/>
          </a:p>
        </p:txBody>
      </p:sp>
      <p:sp>
        <p:nvSpPr>
          <p:cNvPr id="127" name="Google Shape;127;ge00dc5db7b_1_3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i="1" dirty="0">
                <a:solidFill>
                  <a:srgbClr val="3F3F3F"/>
                </a:solidFill>
              </a:rPr>
              <a:t>Objective</a:t>
            </a:r>
            <a:r>
              <a:rPr lang="en-US" sz="2400" dirty="0">
                <a:solidFill>
                  <a:srgbClr val="3F3F3F"/>
                </a:solidFill>
              </a:rPr>
              <a:t>: </a:t>
            </a: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3F3F3F"/>
                </a:solidFill>
              </a:rPr>
              <a:t>Gather student perspectives about how they experience the financial aid verification process.</a:t>
            </a: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i="1" dirty="0">
                <a:solidFill>
                  <a:srgbClr val="3F3F3F"/>
                </a:solidFill>
              </a:rPr>
              <a:t>Guiding Question: </a:t>
            </a:r>
            <a:endParaRPr sz="2400" i="1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3F3F3F"/>
                </a:solidFill>
              </a:rPr>
              <a:t>How do community college students experience financial aid verification policies and practices?</a:t>
            </a: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200"/>
              </a:spcAft>
              <a:buNone/>
            </a:pPr>
            <a:endParaRPr sz="2400" dirty="0">
              <a:solidFill>
                <a:srgbClr val="3F3F3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e0a8e67806_0_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Site</a:t>
            </a:r>
            <a:endParaRPr dirty="0"/>
          </a:p>
        </p:txBody>
      </p:sp>
      <p:sp>
        <p:nvSpPr>
          <p:cNvPr id="134" name="Google Shape;134;ge0a8e67806_0_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buClr>
                <a:schemeClr val="dk1"/>
              </a:buClr>
              <a:buSzPct val="45833"/>
              <a:buNone/>
            </a:pPr>
            <a:r>
              <a:rPr lang="en-US" sz="2400" dirty="0">
                <a:solidFill>
                  <a:srgbClr val="3F3F3F"/>
                </a:solidFill>
              </a:rPr>
              <a:t>Community College located in California</a:t>
            </a: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Clr>
                <a:schemeClr val="dk1"/>
              </a:buClr>
              <a:buSzPct val="45833"/>
              <a:buNone/>
            </a:pPr>
            <a:r>
              <a:rPr lang="en-US" sz="2400" dirty="0">
                <a:solidFill>
                  <a:srgbClr val="3F3F3F"/>
                </a:solidFill>
              </a:rPr>
              <a:t>Approximately 20,000 students in attendance</a:t>
            </a:r>
            <a:endParaRPr sz="2400" dirty="0">
              <a:solidFill>
                <a:srgbClr val="3F3F3F"/>
              </a:solidFill>
            </a:endParaRPr>
          </a:p>
          <a:p>
            <a:pPr marL="457200" indent="-317182">
              <a:spcBef>
                <a:spcPts val="1200"/>
              </a:spcBef>
              <a:buClr>
                <a:srgbClr val="DDDDDD"/>
              </a:buClr>
              <a:buSzPct val="75000"/>
              <a:buFont typeface="Calibri"/>
              <a:buChar char=" "/>
            </a:pPr>
            <a:r>
              <a:rPr lang="en-US" sz="2400" dirty="0">
                <a:solidFill>
                  <a:srgbClr val="3F3F3F"/>
                </a:solidFill>
              </a:rPr>
              <a:t>77% Hispanic; 6% Asian or Pacific Islander; 6% White, 2% Black</a:t>
            </a: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Clr>
                <a:schemeClr val="dk1"/>
              </a:buClr>
              <a:buSzPct val="45833"/>
              <a:buNone/>
            </a:pPr>
            <a:r>
              <a:rPr lang="en-US" sz="2400" dirty="0">
                <a:solidFill>
                  <a:srgbClr val="3F3F3F"/>
                </a:solidFill>
              </a:rPr>
              <a:t>5,300 students selected for financial aid verification </a:t>
            </a:r>
            <a:endParaRPr sz="2400" dirty="0">
              <a:solidFill>
                <a:srgbClr val="3F3F3F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200"/>
              </a:spcBef>
              <a:buNone/>
            </a:pPr>
            <a:endParaRPr sz="1900" dirty="0">
              <a:latin typeface="Georgia"/>
              <a:ea typeface="Georgia"/>
              <a:cs typeface="Georgia"/>
              <a:sym typeface="Georgia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3F3F3F"/>
                </a:solidFill>
              </a:rPr>
              <a:t>64% of students do not complete the FAFSA application</a:t>
            </a:r>
            <a:endParaRPr sz="2400" dirty="0">
              <a:solidFill>
                <a:srgbClr val="3F3F3F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sz="2400" dirty="0">
              <a:solidFill>
                <a:srgbClr val="3F3F3F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3F3F3F"/>
                </a:solidFill>
              </a:rPr>
              <a:t>Out of the students who complete a FAFSA application, 73% do not complete verification</a:t>
            </a: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1200"/>
              </a:spcBef>
              <a:buClr>
                <a:schemeClr val="dk1"/>
              </a:buClr>
              <a:buSzPct val="45833"/>
              <a:buNone/>
            </a:pPr>
            <a:endParaRPr sz="2400" dirty="0">
              <a:solidFill>
                <a:srgbClr val="3F3F3F"/>
              </a:solidFill>
            </a:endParaRPr>
          </a:p>
          <a:p>
            <a:pPr marL="0" indent="0">
              <a:spcBef>
                <a:spcPts val="64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e0a8e67806_0_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Verification Selection by Gender</a:t>
            </a:r>
            <a:endParaRPr dirty="0"/>
          </a:p>
        </p:txBody>
      </p:sp>
      <p:graphicFrame>
        <p:nvGraphicFramePr>
          <p:cNvPr id="141" name="Google Shape;141;ge0a8e67806_0_12"/>
          <p:cNvGraphicFramePr/>
          <p:nvPr/>
        </p:nvGraphicFramePr>
        <p:xfrm>
          <a:off x="2319325" y="1736101"/>
          <a:ext cx="6714000" cy="23572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98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9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3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Total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Verification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Gender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%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%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Male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55.3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43.3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Female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43.1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55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1462</Words>
  <Application>Microsoft Office PowerPoint</Application>
  <PresentationFormat>Widescreen</PresentationFormat>
  <Paragraphs>311</Paragraphs>
  <Slides>34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Franklin Gothic Book</vt:lpstr>
      <vt:lpstr>Georgia</vt:lpstr>
      <vt:lpstr>Office Theme</vt:lpstr>
      <vt:lpstr>Eliminating Bias in Aid Administration</vt:lpstr>
      <vt:lpstr>About Today’s Session</vt:lpstr>
      <vt:lpstr>What the Research Tells Us About Bias in Student Aid</vt:lpstr>
      <vt:lpstr>Bias &amp; Where it Can Exist </vt:lpstr>
      <vt:lpstr>Financial Aid &amp; Racism</vt:lpstr>
      <vt:lpstr>Financial Aid Income Verification &amp; Bias</vt:lpstr>
      <vt:lpstr>Case Study</vt:lpstr>
      <vt:lpstr>Site</vt:lpstr>
      <vt:lpstr>Verification Selection by Gender</vt:lpstr>
      <vt:lpstr>Verification Selection by Race/Ethnicity</vt:lpstr>
      <vt:lpstr>The Student Experience</vt:lpstr>
      <vt:lpstr>Future Research &amp; Practitioner Focus</vt:lpstr>
      <vt:lpstr>Confronting and Removing Bias in the Aid Office’s Practices</vt:lpstr>
      <vt:lpstr>NASFAA Implicit Bias Toolkit</vt:lpstr>
      <vt:lpstr>NASFAA Toolkit Topics</vt:lpstr>
      <vt:lpstr>Practitioner’s View: Helen Faith</vt:lpstr>
      <vt:lpstr>Practitioner’s View: Marvin Smith</vt:lpstr>
      <vt:lpstr>Practitioner’s View: Jackie Copeland</vt:lpstr>
      <vt:lpstr>Addressing Bias in Our Offices</vt:lpstr>
      <vt:lpstr>Verification</vt:lpstr>
      <vt:lpstr>Deadlines</vt:lpstr>
      <vt:lpstr>Disbursement Dates</vt:lpstr>
      <vt:lpstr>Nuclear Family Assumptions</vt:lpstr>
      <vt:lpstr>Professional Judgment</vt:lpstr>
      <vt:lpstr>Past Due Balance Holds</vt:lpstr>
      <vt:lpstr>Satisfactory Academic Progress</vt:lpstr>
      <vt:lpstr>Satisfactory Academic Progress</vt:lpstr>
      <vt:lpstr>Communications</vt:lpstr>
      <vt:lpstr>Scholarship Processes</vt:lpstr>
      <vt:lpstr>Addressing Implicit Bias in Scholarship Selection</vt:lpstr>
      <vt:lpstr>Packaging Policies</vt:lpstr>
      <vt:lpstr>Transfer Students</vt:lpstr>
      <vt:lpstr>Office Staffing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Meter, Melissa</dc:creator>
  <cp:lastModifiedBy>Trame, Michelle Kay</cp:lastModifiedBy>
  <cp:revision>19</cp:revision>
  <dcterms:created xsi:type="dcterms:W3CDTF">2021-07-01T14:48:52Z</dcterms:created>
  <dcterms:modified xsi:type="dcterms:W3CDTF">2022-04-26T17:17:59Z</dcterms:modified>
</cp:coreProperties>
</file>